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81" r:id="rId3"/>
    <p:sldId id="283" r:id="rId4"/>
    <p:sldId id="292" r:id="rId5"/>
    <p:sldId id="293" r:id="rId6"/>
    <p:sldId id="294" r:id="rId7"/>
    <p:sldId id="257" r:id="rId8"/>
    <p:sldId id="282" r:id="rId9"/>
    <p:sldId id="258" r:id="rId10"/>
    <p:sldId id="284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7" r:id="rId26"/>
    <p:sldId id="279" r:id="rId27"/>
    <p:sldId id="278" r:id="rId28"/>
    <p:sldId id="287" r:id="rId29"/>
    <p:sldId id="288" r:id="rId30"/>
    <p:sldId id="285" r:id="rId31"/>
    <p:sldId id="290" r:id="rId32"/>
    <p:sldId id="291" r:id="rId33"/>
    <p:sldId id="295" r:id="rId34"/>
    <p:sldId id="286" r:id="rId35"/>
    <p:sldId id="276" r:id="rId3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CE7DBE-07AC-45E4-A812-F5D84617452C}" type="datetimeFigureOut">
              <a:rPr lang="sk-SK" smtClean="0"/>
              <a:pPr/>
              <a:t>27. 5. 2014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00FD4E-3325-4654-8A2D-D93C93828FE6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u&#353;ka\Pictures\Desktop\Aktualne_Asfeu_prirucka\LOG&#225;_ASFEU_povinn&#233;\op_vz_logo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latemoravce.info/2013/04/ste-vyrocie-gymnazia-janka-krala/" TargetMode="External"/><Relationship Id="rId2" Type="http://schemas.openxmlformats.org/officeDocument/2006/relationships/hyperlink" Target="http://www.gjkzm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ktuality.sk/clanok/226252/najlepsie-stredne-skoly-a-gymnazia-na-slovensku-2013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5" descr="C:\Users\Maruška\Pictures\Desktop\Aktualne_Asfeu_prirucka\LOGá_ASFEU_povinné\op_vz_logo.gif"/>
          <p:cNvPicPr>
            <a:picLocks noChangeAspect="1" noChangeArrowheads="1"/>
          </p:cNvPicPr>
          <p:nvPr/>
        </p:nvPicPr>
        <p:blipFill>
          <a:blip r:embed="rId2" r:link="rId3" cstate="print"/>
          <a:srcRect r="52457" b="50406"/>
          <a:stretch>
            <a:fillRect/>
          </a:stretch>
        </p:blipFill>
        <p:spPr bwMode="auto">
          <a:xfrm>
            <a:off x="6786563" y="214313"/>
            <a:ext cx="1041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ázek 4" descr="EU-ESF-VERTICAL-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214313"/>
            <a:ext cx="101917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/>
              <a:t>Gymnázium Janka Kráľa v Zlatých Moravciach </a:t>
            </a:r>
          </a:p>
        </p:txBody>
      </p:sp>
      <p:sp>
        <p:nvSpPr>
          <p:cNvPr id="307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smtClean="0"/>
          </a:p>
        </p:txBody>
      </p:sp>
      <p:sp>
        <p:nvSpPr>
          <p:cNvPr id="3078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428625" y="5929313"/>
            <a:ext cx="8501063" cy="792162"/>
          </a:xfrm>
          <a:noFill/>
        </p:spPr>
        <p:txBody>
          <a:bodyPr/>
          <a:lstStyle/>
          <a:p>
            <a:pPr algn="ctr"/>
            <a:r>
              <a:rPr lang="sk-SK" dirty="0">
                <a:latin typeface="Arial" charset="0"/>
                <a:cs typeface="Arial" charset="0"/>
              </a:rPr>
              <a:t>Moderné vzdelávanie pre vedomostnú spoločnosť/ Projekt je spolufinancovaný zo zdrojov EÚ</a:t>
            </a:r>
          </a:p>
          <a:p>
            <a:pPr algn="ctr"/>
            <a:r>
              <a:rPr lang="sk-SK" dirty="0">
                <a:latin typeface="Arial" charset="0"/>
                <a:cs typeface="Arial" charset="0"/>
              </a:rPr>
              <a:t>Kód ITMS projektu: 26110130645</a:t>
            </a:r>
          </a:p>
          <a:p>
            <a:pPr algn="ctr"/>
            <a:r>
              <a:rPr lang="sk-SK" dirty="0">
                <a:latin typeface="Arial" charset="0"/>
                <a:cs typeface="Arial" charset="0"/>
              </a:rPr>
              <a:t>Učiť moderne, inovatívne, kreatívne znamená otvárať bránu do sveta práce</a:t>
            </a:r>
          </a:p>
          <a:p>
            <a:pPr algn="ctr"/>
            <a:endParaRPr lang="sk-SK" dirty="0">
              <a:latin typeface="Arial" charset="0"/>
              <a:cs typeface="Arial" charset="0"/>
            </a:endParaRPr>
          </a:p>
        </p:txBody>
      </p:sp>
      <p:pic>
        <p:nvPicPr>
          <p:cNvPr id="3079" name="Obrázek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428625"/>
            <a:ext cx="2428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Najstaršie tablo</a:t>
            </a:r>
            <a:endParaRPr lang="sk-SK" dirty="0"/>
          </a:p>
        </p:txBody>
      </p:sp>
      <p:pic>
        <p:nvPicPr>
          <p:cNvPr id="4098" name="Picture 2" descr="D:\PROJEKT\100-ročnica\škola-ročenka\DSC_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24887" cy="5064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Gymnázium v r. 1945-1950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1945 – riaditeľ Samuel Horňák</a:t>
            </a:r>
          </a:p>
          <a:p>
            <a:r>
              <a:rPr lang="sk-SK" dirty="0" smtClean="0"/>
              <a:t>Počas  2.svetovej vojny  bola budova bombardovaná a vyhorela</a:t>
            </a:r>
          </a:p>
          <a:p>
            <a:r>
              <a:rPr lang="sk-SK" dirty="0" smtClean="0"/>
              <a:t>1948 – nový školský zákon -&gt; pokles žiakov zo 628 na 358</a:t>
            </a:r>
          </a:p>
          <a:p>
            <a:r>
              <a:rPr lang="sk-SK" dirty="0" smtClean="0"/>
              <a:t>1951 - riaditeľ Jozef </a:t>
            </a:r>
            <a:r>
              <a:rPr lang="sk-SK" dirty="0" err="1" smtClean="0"/>
              <a:t>Hagara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Gymnázium v r. 1950-1989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1951/59 bola v budove umiestnená Pedagogická škola pre učiteľky materských škôl a neskôr pre učiteľov národných škôl</a:t>
            </a:r>
          </a:p>
          <a:p>
            <a:r>
              <a:rPr lang="sk-SK" dirty="0" smtClean="0"/>
              <a:t>1953 – vznik jedenásťročných stredných  škôl (652 žiakov)</a:t>
            </a:r>
          </a:p>
          <a:p>
            <a:r>
              <a:rPr lang="sk-SK" dirty="0" smtClean="0"/>
              <a:t>Riaditeľom školy bol Leonard </a:t>
            </a:r>
            <a:r>
              <a:rPr lang="sk-SK" dirty="0" err="1" smtClean="0"/>
              <a:t>Lanák</a:t>
            </a:r>
            <a:endParaRPr lang="sk-SK" dirty="0" smtClean="0"/>
          </a:p>
          <a:p>
            <a:r>
              <a:rPr lang="sk-SK" dirty="0" smtClean="0"/>
              <a:t>1960/61 – školská dochádzka predĺžená na 12 rokov</a:t>
            </a:r>
          </a:p>
          <a:p>
            <a:r>
              <a:rPr lang="sk-SK" dirty="0" smtClean="0"/>
              <a:t>1969/70 – otvorený 1. ročník štvorročného gymnázia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1972 – škola premenovaná na Gymnázium Janka Kráľa</a:t>
            </a:r>
          </a:p>
          <a:p>
            <a:r>
              <a:rPr lang="sk-SK" dirty="0" smtClean="0"/>
              <a:t>1980 – v 3. ročníku zavedená výučba odborných predmetov</a:t>
            </a:r>
          </a:p>
          <a:p>
            <a:r>
              <a:rPr lang="sk-SK" dirty="0" smtClean="0"/>
              <a:t>1981 – povinná maturita z odborných predmetov (strojárstvo, elektrotechnika, ekonomika a organizácia)</a:t>
            </a:r>
          </a:p>
          <a:p>
            <a:r>
              <a:rPr lang="sk-SK" dirty="0" smtClean="0"/>
              <a:t>1981 –riaditeľ školy RNDr. Koloman Kráľ 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 gymnázia po r. 1989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1990 – riaditeľ Milan Šumný</a:t>
            </a:r>
          </a:p>
          <a:p>
            <a:r>
              <a:rPr lang="sk-SK" dirty="0" smtClean="0"/>
              <a:t>1991/92 – vytvorenie nadácie pre každoročné udeľovanie  Ceny prof. Korca za najlepšieho absolventa gymnázia</a:t>
            </a:r>
          </a:p>
          <a:p>
            <a:r>
              <a:rPr lang="sk-SK" dirty="0" smtClean="0"/>
              <a:t>1995 – zavedené 8 – ročné štúdium</a:t>
            </a:r>
          </a:p>
          <a:p>
            <a:r>
              <a:rPr lang="sk-SK" dirty="0" smtClean="0"/>
              <a:t>1.február 1997 – riaditeľ RNDr. Marián </a:t>
            </a:r>
            <a:r>
              <a:rPr lang="sk-SK" dirty="0" err="1" smtClean="0"/>
              <a:t>Bátora</a:t>
            </a:r>
            <a:endParaRPr lang="sk-SK" dirty="0" smtClean="0"/>
          </a:p>
          <a:p>
            <a:r>
              <a:rPr lang="sk-SK" dirty="0" smtClean="0"/>
              <a:t>2003 – založenie žiackej školskej rady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Súčasné gymnázium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Škola pravidelne organizuje krajské a celoštátne kolá geografickej olympiády, olympiády v cudzích jazykoch </a:t>
            </a:r>
            <a:r>
              <a:rPr lang="sk-SK" dirty="0" err="1" smtClean="0"/>
              <a:t>dekanátne</a:t>
            </a:r>
            <a:r>
              <a:rPr lang="sk-SK" dirty="0" smtClean="0"/>
              <a:t> kolá biblickej olympiády </a:t>
            </a:r>
          </a:p>
          <a:p>
            <a:r>
              <a:rPr lang="sk-SK" dirty="0" smtClean="0"/>
              <a:t>Veľký záujem je o lyžiarsky, plavecký, kurz ochrany života a zdravia človeka</a:t>
            </a:r>
          </a:p>
          <a:p>
            <a:r>
              <a:rPr lang="sk-SK" dirty="0" smtClean="0"/>
              <a:t>Ďalšie humanitné akcie sú Biela pastelka, Deň nezábudiek, Deň narcisov, Modrý gombík, Liga za duševné zdravie a Študentská kvapka krvi</a:t>
            </a:r>
          </a:p>
          <a:p>
            <a:r>
              <a:rPr lang="sk-SK" dirty="0" smtClean="0"/>
              <a:t>Je tu aj množstvo športových, vzdelávacích a praktických krúžkov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Schola</a:t>
            </a:r>
            <a:r>
              <a:rPr lang="sk-SK" dirty="0" smtClean="0"/>
              <a:t> </a:t>
            </a:r>
            <a:r>
              <a:rPr lang="sk-SK" dirty="0" err="1" smtClean="0"/>
              <a:t>Cantorum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Študentský spevácky zbor, založený v roku 1939 na podnet prof. Júliusa Podhorného</a:t>
            </a:r>
          </a:p>
          <a:p>
            <a:r>
              <a:rPr lang="sk-SK" dirty="0" smtClean="0"/>
              <a:t>Základ repertoáru tvorila renesančná a baroková polyfónia</a:t>
            </a:r>
          </a:p>
          <a:p>
            <a:r>
              <a:rPr lang="sk-SK" dirty="0" smtClean="0"/>
              <a:t>Reprezentácia školy bola aj v Belgicku, Holandsku a Maďarsku</a:t>
            </a:r>
          </a:p>
          <a:p>
            <a:r>
              <a:rPr lang="sk-SK" dirty="0" smtClean="0"/>
              <a:t>1983 – natočený program o živote a práci súboru v ČSTV</a:t>
            </a:r>
          </a:p>
          <a:p>
            <a:r>
              <a:rPr lang="sk-SK" dirty="0" smtClean="0"/>
              <a:t>Posledné vystúpenie  bolo 20. mája 1983 pri príležitosti 70. výročia založenia nášho gymnázia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Ocenenia zboru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1967 – Strieborná lýra Bratislava</a:t>
            </a:r>
          </a:p>
          <a:p>
            <a:r>
              <a:rPr lang="sk-SK" dirty="0" smtClean="0"/>
              <a:t>1972 – Medzinárodný festival zborového spevu </a:t>
            </a:r>
            <a:r>
              <a:rPr lang="sk-SK" dirty="0" err="1" smtClean="0"/>
              <a:t>Neerpelt</a:t>
            </a:r>
            <a:r>
              <a:rPr lang="sk-SK" dirty="0" smtClean="0"/>
              <a:t> – Belgicko: 2. miesto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Úspechy študentov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Dni Mateja </a:t>
            </a:r>
            <a:r>
              <a:rPr lang="sk-SK" dirty="0" err="1" smtClean="0"/>
              <a:t>Hrebendu</a:t>
            </a:r>
            <a:r>
              <a:rPr lang="sk-SK" dirty="0" smtClean="0"/>
              <a:t> – krajské kolo: J. </a:t>
            </a:r>
            <a:r>
              <a:rPr lang="sk-SK" dirty="0" err="1" smtClean="0"/>
              <a:t>Nízlová</a:t>
            </a:r>
            <a:r>
              <a:rPr lang="sk-SK" dirty="0" smtClean="0"/>
              <a:t> – 1. miesto</a:t>
            </a:r>
          </a:p>
          <a:p>
            <a:r>
              <a:rPr lang="sk-SK" dirty="0" smtClean="0"/>
              <a:t>Krajské kolo olympiády v ruskom jazyku: E. </a:t>
            </a:r>
            <a:r>
              <a:rPr lang="sk-SK" dirty="0" err="1" smtClean="0"/>
              <a:t>Jankulár</a:t>
            </a:r>
            <a:r>
              <a:rPr lang="sk-SK" dirty="0" smtClean="0"/>
              <a:t> – 1. miesto</a:t>
            </a:r>
          </a:p>
          <a:p>
            <a:r>
              <a:rPr lang="sk-SK" dirty="0" smtClean="0"/>
              <a:t>Celoslovenská súťaž – </a:t>
            </a:r>
            <a:r>
              <a:rPr lang="sk-SK" dirty="0" err="1" smtClean="0"/>
              <a:t>iBobor</a:t>
            </a:r>
            <a:r>
              <a:rPr lang="sk-SK" dirty="0" smtClean="0"/>
              <a:t>: A. Gajdoš – 1. miesto</a:t>
            </a:r>
          </a:p>
          <a:p>
            <a:r>
              <a:rPr lang="sk-SK" dirty="0" smtClean="0"/>
              <a:t>Celoslovenská súťaž Literárne Topoľčany: E. </a:t>
            </a:r>
            <a:r>
              <a:rPr lang="sk-SK" dirty="0" err="1" smtClean="0"/>
              <a:t>Uhrinová</a:t>
            </a:r>
            <a:r>
              <a:rPr lang="sk-SK" dirty="0" smtClean="0"/>
              <a:t> – 1. miesto</a:t>
            </a:r>
          </a:p>
          <a:p>
            <a:r>
              <a:rPr lang="sk-SK" dirty="0" smtClean="0"/>
              <a:t>Celoslovenské kolo biologickej olympiády: D. </a:t>
            </a:r>
            <a:r>
              <a:rPr lang="sk-SK" dirty="0" err="1" smtClean="0"/>
              <a:t>Betinová</a:t>
            </a:r>
            <a:r>
              <a:rPr lang="sk-SK" dirty="0" smtClean="0"/>
              <a:t> – 1. miesto</a:t>
            </a:r>
          </a:p>
          <a:p>
            <a:r>
              <a:rPr lang="sk-SK" dirty="0" smtClean="0"/>
              <a:t>Korešpondenčný seminár z fyziky: T. </a:t>
            </a:r>
            <a:r>
              <a:rPr lang="sk-SK" dirty="0" err="1" smtClean="0"/>
              <a:t>Valkovič</a:t>
            </a:r>
            <a:r>
              <a:rPr lang="sk-SK" dirty="0" smtClean="0"/>
              <a:t> – 1. miesto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Majstrovstvá Slovenska v tenise: M. Horný – 1. miesto</a:t>
            </a:r>
          </a:p>
          <a:p>
            <a:r>
              <a:rPr lang="sk-SK" dirty="0" smtClean="0"/>
              <a:t>Krajské kolo súťaže v rétorike Štúrov Zvolen: T. </a:t>
            </a:r>
            <a:r>
              <a:rPr lang="sk-SK" dirty="0" err="1" smtClean="0"/>
              <a:t>Garaj</a:t>
            </a:r>
            <a:r>
              <a:rPr lang="sk-SK" dirty="0" smtClean="0"/>
              <a:t> – 1.miesto</a:t>
            </a:r>
          </a:p>
          <a:p>
            <a:r>
              <a:rPr lang="sk-SK" dirty="0" smtClean="0"/>
              <a:t>Krajské kolo súťaže Hviezdoslavov Kubín: M. Mrázová – 1. miesto</a:t>
            </a:r>
          </a:p>
          <a:p>
            <a:r>
              <a:rPr lang="sk-SK" dirty="0" smtClean="0"/>
              <a:t>Celoslovenská súťaž Slovo detí: </a:t>
            </a:r>
            <a:r>
              <a:rPr lang="sk-SK" dirty="0" err="1" smtClean="0"/>
              <a:t>M.Máčaj</a:t>
            </a:r>
            <a:r>
              <a:rPr lang="sk-SK" dirty="0" smtClean="0"/>
              <a:t> – 2.miesto</a:t>
            </a:r>
          </a:p>
          <a:p>
            <a:r>
              <a:rPr lang="sk-SK" dirty="0" smtClean="0"/>
              <a:t>Celoslovenská súťaž Literárny Kežmarok: P. Káčer – 3. miesto</a:t>
            </a:r>
          </a:p>
          <a:p>
            <a:r>
              <a:rPr lang="sk-SK" dirty="0" smtClean="0"/>
              <a:t>Krajské kolo recitácie v anglickom jazyku: M. </a:t>
            </a:r>
            <a:r>
              <a:rPr lang="sk-SK" dirty="0" err="1" smtClean="0"/>
              <a:t>Pukanová</a:t>
            </a:r>
            <a:r>
              <a:rPr lang="sk-SK" dirty="0" smtClean="0"/>
              <a:t> – 2. miesto</a:t>
            </a:r>
          </a:p>
          <a:p>
            <a:r>
              <a:rPr lang="sk-SK" dirty="0" smtClean="0"/>
              <a:t>Krajské kolo Vedomostnej súťaže o olympizme – naše družstvo získalo 1. miesto</a:t>
            </a:r>
          </a:p>
          <a:p>
            <a:r>
              <a:rPr lang="sk-SK" dirty="0" smtClean="0"/>
              <a:t>J. Oravcová – zlatá medaila z Medzinárodnej olympiády v ruskom jazyku v Moskve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D:\PROJEKT\100-ročnica\škola-ročenka\DSC_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4536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PROJEKT\100-ročnica\škola-ročenka\DSC_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105162" cy="272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PROJEKT\100-ročnica\škola-ročenka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4355976" cy="289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PROJEKT\100-ročnica\škola-ročenka\DSC_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8379" y="548680"/>
            <a:ext cx="422824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Moderná škola - projekty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„Modernizácia vzdelávacieho procesu na stredných školách“</a:t>
            </a:r>
          </a:p>
          <a:p>
            <a:r>
              <a:rPr lang="sk-SK" u="sng" dirty="0" smtClean="0"/>
              <a:t>Cieľ projektu:</a:t>
            </a:r>
            <a:r>
              <a:rPr lang="sk-SK" dirty="0" smtClean="0"/>
              <a:t> </a:t>
            </a:r>
          </a:p>
          <a:p>
            <a:r>
              <a:rPr lang="sk-SK" dirty="0" smtClean="0"/>
              <a:t>Dosiahnuť zmenu formy výučby , ktorá povedie k modernizácii zapojením moderných technológií do vyučovania</a:t>
            </a:r>
          </a:p>
          <a:p>
            <a:r>
              <a:rPr lang="sk-SK" dirty="0" smtClean="0"/>
              <a:t>Pripraviť učiteľov na aktívnu realizáciu školskej reformy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„V cudzine sa nestratíme“</a:t>
            </a:r>
          </a:p>
          <a:p>
            <a:r>
              <a:rPr lang="sk-SK" u="sng" dirty="0" smtClean="0"/>
              <a:t>Cieľ projektu</a:t>
            </a:r>
            <a:r>
              <a:rPr lang="sk-SK" dirty="0" smtClean="0"/>
              <a:t>:</a:t>
            </a:r>
          </a:p>
          <a:p>
            <a:r>
              <a:rPr lang="sk-SK" dirty="0" smtClean="0"/>
              <a:t>Aplikovanie nadobudnutých vedomostí a zručností v rámci viacerých predmetov v cudzojazyčnom prostredí</a:t>
            </a:r>
          </a:p>
          <a:p>
            <a:r>
              <a:rPr lang="sk-SK" dirty="0" smtClean="0"/>
              <a:t>Upevnenie vedomostí z oblasti geografie a histórie Rakúska a Viedne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„Kým nie je príliš neskoro“</a:t>
            </a:r>
          </a:p>
          <a:p>
            <a:r>
              <a:rPr lang="sk-SK" u="sng" dirty="0" smtClean="0"/>
              <a:t>Cieľ projektu:</a:t>
            </a:r>
          </a:p>
          <a:p>
            <a:r>
              <a:rPr lang="sk-SK" dirty="0" smtClean="0"/>
              <a:t>Zistenie postoja študentov k rôznym typom drog</a:t>
            </a:r>
          </a:p>
          <a:p>
            <a:r>
              <a:rPr lang="sk-SK" dirty="0" smtClean="0"/>
              <a:t>Zdôraznenie nebezpečenstva užívania drog a rozvíjanie  odborných vedomostí o drogách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Projekt „</a:t>
            </a:r>
            <a:r>
              <a:rPr lang="sk-SK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AquaWis</a:t>
            </a: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</a:p>
          <a:p>
            <a:r>
              <a:rPr lang="sk-SK" u="sng" dirty="0" smtClean="0"/>
              <a:t>Cieľ projektu</a:t>
            </a:r>
            <a:r>
              <a:rPr lang="sk-SK" dirty="0" smtClean="0"/>
              <a:t>:</a:t>
            </a:r>
          </a:p>
          <a:p>
            <a:r>
              <a:rPr lang="sk-SK" dirty="0" smtClean="0"/>
              <a:t>Poskytnúť žiakom prehľad základných ekologických vzťahov, ktoré vedú k trvalému rozvoju a zachovaniu tečúcich vôd</a:t>
            </a:r>
          </a:p>
          <a:p>
            <a:r>
              <a:rPr lang="sk-SK" dirty="0" smtClean="0"/>
              <a:t>Školenie učiteľov biológie primeraným spôsobom a oboznámenie s najnovšími vedeckými poznatkami z ekológie tečúcich vôd</a:t>
            </a:r>
          </a:p>
          <a:p>
            <a:r>
              <a:rPr lang="sk-SK" dirty="0" smtClean="0"/>
              <a:t> Vzájomná spolupráca s pracovníkmi Prírodovedeckej fakulty a overovanie nadobudnutých vedomostí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7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Projekt „</a:t>
            </a:r>
            <a:r>
              <a:rPr lang="sk-SK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Infovek</a:t>
            </a: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</a:p>
          <a:p>
            <a:r>
              <a:rPr lang="sk-SK" u="sng" dirty="0" smtClean="0"/>
              <a:t>Cieľ projektu:</a:t>
            </a:r>
            <a:endParaRPr lang="sk-SK" dirty="0" smtClean="0"/>
          </a:p>
          <a:p>
            <a:r>
              <a:rPr lang="sk-SK" dirty="0" smtClean="0"/>
              <a:t>Vytvorenie špeciálnych učební na výučbu informatiky</a:t>
            </a:r>
          </a:p>
          <a:p>
            <a:r>
              <a:rPr lang="sk-SK" dirty="0" smtClean="0"/>
              <a:t>Pripojenie školy na internet</a:t>
            </a:r>
          </a:p>
          <a:p>
            <a:r>
              <a:rPr lang="sk-SK" dirty="0" smtClean="0"/>
              <a:t>Vytvorenie webovej stránky školy</a:t>
            </a:r>
          </a:p>
          <a:p>
            <a:r>
              <a:rPr lang="sk-SK" dirty="0" smtClean="0"/>
              <a:t>Vybudovanie  školskej </a:t>
            </a:r>
            <a:r>
              <a:rPr lang="sk-SK" dirty="0" err="1" smtClean="0"/>
              <a:t>WiFi</a:t>
            </a:r>
            <a:r>
              <a:rPr lang="sk-SK" dirty="0" smtClean="0"/>
              <a:t> siete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Projekt „Vieme, že...“</a:t>
            </a:r>
          </a:p>
          <a:p>
            <a:r>
              <a:rPr lang="sk-SK" u="sng" dirty="0" smtClean="0"/>
              <a:t>Cieľ projektu:</a:t>
            </a:r>
          </a:p>
          <a:p>
            <a:r>
              <a:rPr lang="sk-SK" dirty="0" smtClean="0"/>
              <a:t>Zvýšenie úrovne právneho povedomia a informovanosti žiakov poskytnutím aktuálnych informácií o právnych aspektoch normálneho a patologického správania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„Škola podporujúce zdravie“</a:t>
            </a:r>
          </a:p>
          <a:p>
            <a:r>
              <a:rPr lang="sk-SK" u="sng" dirty="0" smtClean="0"/>
              <a:t>Cieľom projektu:</a:t>
            </a:r>
          </a:p>
          <a:p>
            <a:r>
              <a:rPr lang="sk-SK" dirty="0" smtClean="0"/>
              <a:t> Celoročné venovanie sa problematike zdravia a snaha prijať zásady zdravého životného štýlu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„Deň s políciou“</a:t>
            </a:r>
          </a:p>
          <a:p>
            <a:r>
              <a:rPr lang="sk-SK" u="sng" dirty="0" smtClean="0"/>
              <a:t> Cieľ projektu:</a:t>
            </a:r>
          </a:p>
          <a:p>
            <a:r>
              <a:rPr lang="sk-SK" dirty="0" smtClean="0"/>
              <a:t>rozvoj trestno-právneho vedomia u žiakov, schopnosti ich sebareflexie</a:t>
            </a:r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„Deň s psychológom“</a:t>
            </a:r>
          </a:p>
          <a:p>
            <a:r>
              <a:rPr lang="sk-SK" u="sng" dirty="0" smtClean="0"/>
              <a:t> Cieľ projektu:</a:t>
            </a:r>
          </a:p>
          <a:p>
            <a:r>
              <a:rPr lang="sk-SK" dirty="0" smtClean="0"/>
              <a:t>Pozitívne formovanie postojov  mladých ľudí k hodnotám s dôrazom na schopnosť empatie, </a:t>
            </a:r>
            <a:r>
              <a:rPr lang="sk-SK" dirty="0" err="1" smtClean="0"/>
              <a:t>sebahodnotenia</a:t>
            </a:r>
            <a:r>
              <a:rPr lang="sk-SK" dirty="0" smtClean="0"/>
              <a:t>  v kolektíve a rozvoj komunikačných a sociálnych zručností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latin typeface="+mn-lt"/>
              </a:rPr>
              <a:t>Premena tradičnej školy na modernú</a:t>
            </a:r>
            <a:endParaRPr lang="sk-SK" sz="4000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Nový projekt, ktorý realizujeme od februára 2014</a:t>
            </a:r>
          </a:p>
          <a:p>
            <a:r>
              <a:rPr lang="sk-SK" dirty="0" smtClean="0"/>
              <a:t>Zatiaľ najväčšia projektovo-finančná investícia našej školy</a:t>
            </a:r>
          </a:p>
          <a:p>
            <a:r>
              <a:rPr lang="sk-SK" dirty="0" smtClean="0"/>
              <a:t>Investícia do moderného vybavenia školy, do vzdelania študentov</a:t>
            </a:r>
          </a:p>
          <a:p>
            <a:r>
              <a:rPr lang="sk-SK" dirty="0" smtClean="0"/>
              <a:t>Názov projektu: </a:t>
            </a:r>
            <a:r>
              <a:rPr lang="sk-SK" b="1" dirty="0" smtClean="0"/>
              <a:t>Učiť moderne, inovatívne, kreatívne znamená otvárať bránu do sveta práce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latin typeface="+mn-lt"/>
              </a:rPr>
              <a:t>Gymnázium v Zlatých Moravciach</a:t>
            </a:r>
            <a:endParaRPr lang="sk-SK" sz="4400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Poskytuje kvalitné vzdelávanie v rámci 4-ročného a 8-ročného vzdelávacieho programu</a:t>
            </a:r>
          </a:p>
          <a:p>
            <a:r>
              <a:rPr lang="sk-SK" dirty="0" smtClean="0"/>
              <a:t>Úspešnosť prijatia absolventov  na VŠ je 95-100% v posledných desiatich rokoch</a:t>
            </a:r>
          </a:p>
          <a:p>
            <a:r>
              <a:rPr lang="sk-SK" dirty="0" smtClean="0"/>
              <a:t>Ponuka štúdia štyroch cudzích jazykov – anglický, francúzsky, nemecký, ruský</a:t>
            </a:r>
          </a:p>
          <a:p>
            <a:r>
              <a:rPr lang="sk-SK" dirty="0" smtClean="0"/>
              <a:t>Možnosť voliť si predmety podľa individuálneho </a:t>
            </a:r>
            <a:r>
              <a:rPr lang="sk-SK" dirty="0" err="1" smtClean="0"/>
              <a:t>šudijného</a:t>
            </a:r>
            <a:r>
              <a:rPr lang="sk-SK" dirty="0" smtClean="0"/>
              <a:t> záujmu</a:t>
            </a:r>
          </a:p>
          <a:p>
            <a:r>
              <a:rPr lang="sk-SK" dirty="0" smtClean="0"/>
              <a:t>Široká možnosť výberu </a:t>
            </a:r>
            <a:r>
              <a:rPr lang="sk-SK" dirty="0" err="1" smtClean="0"/>
              <a:t>voľnočasových</a:t>
            </a:r>
            <a:r>
              <a:rPr lang="sk-SK" dirty="0" smtClean="0"/>
              <a:t> aktivít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sk-SK" dirty="0" smtClean="0"/>
              <a:t>Úspechy našich študentov vo vedomostných súťažiach na úrovni krajskej i celoslovenskej, reprezentácia Slovenska v medzinárodnom meradle</a:t>
            </a:r>
          </a:p>
          <a:p>
            <a:r>
              <a:rPr lang="sk-SK" dirty="0" smtClean="0"/>
              <a:t>Klasické triedy aj moderné odborné učebne</a:t>
            </a:r>
          </a:p>
          <a:p>
            <a:r>
              <a:rPr lang="sk-SK" dirty="0" smtClean="0"/>
              <a:t>Prístup k internetu pre študentov</a:t>
            </a:r>
          </a:p>
          <a:p>
            <a:r>
              <a:rPr lang="sk-SK" dirty="0" smtClean="0"/>
              <a:t>Študenti nachádzajú výborné uplatnenie na trhu práce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sk-SK" dirty="0" smtClean="0"/>
              <a:t>Významní absolventi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smtClean="0"/>
              <a:t>spisovatelia, básnici, dramatici</a:t>
            </a:r>
            <a:r>
              <a:rPr lang="sk-SK" dirty="0" smtClean="0"/>
              <a:t>- Eleonóra </a:t>
            </a:r>
            <a:r>
              <a:rPr lang="sk-SK" dirty="0" err="1" smtClean="0"/>
              <a:t>Valašíková-Gašparová</a:t>
            </a:r>
            <a:r>
              <a:rPr lang="sk-SK" dirty="0" smtClean="0"/>
              <a:t>, Štefan Čepček, Alexander Kalina, Mišo A. Kováč, Vladimír Sýkora (Peter Zvon), Ján Hudec, </a:t>
            </a:r>
            <a:r>
              <a:rPr lang="sk-SK" b="1" dirty="0" smtClean="0"/>
              <a:t>literárni kritici</a:t>
            </a:r>
            <a:r>
              <a:rPr lang="sk-SK" dirty="0" smtClean="0"/>
              <a:t> - Nora </a:t>
            </a:r>
            <a:r>
              <a:rPr lang="sk-SK" dirty="0" err="1" smtClean="0"/>
              <a:t>Beniaková-Krausová</a:t>
            </a:r>
            <a:r>
              <a:rPr lang="sk-SK" dirty="0" smtClean="0"/>
              <a:t>, Vincent </a:t>
            </a:r>
            <a:r>
              <a:rPr lang="sk-SK" dirty="0" err="1" smtClean="0"/>
              <a:t>Šabík</a:t>
            </a:r>
            <a:r>
              <a:rPr lang="sk-SK" dirty="0" smtClean="0"/>
              <a:t>, Stanislav </a:t>
            </a:r>
            <a:r>
              <a:rPr lang="sk-SK" dirty="0" err="1" smtClean="0"/>
              <a:t>Šmatlák</a:t>
            </a:r>
            <a:r>
              <a:rPr lang="sk-SK" dirty="0" smtClean="0"/>
              <a:t>, Emil </a:t>
            </a:r>
            <a:r>
              <a:rPr lang="sk-SK" dirty="0" err="1" smtClean="0"/>
              <a:t>Borčin</a:t>
            </a:r>
            <a:r>
              <a:rPr lang="sk-SK" dirty="0" smtClean="0"/>
              <a:t>, </a:t>
            </a:r>
            <a:r>
              <a:rPr lang="sk-SK" b="1" dirty="0" smtClean="0"/>
              <a:t>režiséri</a:t>
            </a:r>
            <a:r>
              <a:rPr lang="sk-SK" dirty="0" smtClean="0"/>
              <a:t> - Pavol Haspra, Tibor Rakovský, Imrich Strelka, </a:t>
            </a:r>
            <a:r>
              <a:rPr lang="sk-SK" b="1" dirty="0" smtClean="0"/>
              <a:t>herci</a:t>
            </a:r>
            <a:r>
              <a:rPr lang="sk-SK" dirty="0" smtClean="0"/>
              <a:t> - Ivan </a:t>
            </a:r>
            <a:r>
              <a:rPr lang="sk-SK" dirty="0" err="1" smtClean="0"/>
              <a:t>Krivosudský</a:t>
            </a:r>
            <a:r>
              <a:rPr lang="sk-SK" dirty="0" smtClean="0"/>
              <a:t>, Anton </a:t>
            </a:r>
            <a:r>
              <a:rPr lang="sk-SK" dirty="0" err="1" smtClean="0"/>
              <a:t>Korenči</a:t>
            </a:r>
            <a:r>
              <a:rPr lang="sk-SK" dirty="0" smtClean="0"/>
              <a:t>, Ľudo </a:t>
            </a:r>
            <a:r>
              <a:rPr lang="sk-SK" dirty="0" err="1" smtClean="0"/>
              <a:t>Ozábal</a:t>
            </a:r>
            <a:r>
              <a:rPr lang="sk-SK" dirty="0" smtClean="0"/>
              <a:t>, Ondrej </a:t>
            </a:r>
            <a:r>
              <a:rPr lang="sk-SK" dirty="0" err="1" smtClean="0"/>
              <a:t>Košut</a:t>
            </a:r>
            <a:r>
              <a:rPr lang="sk-SK" dirty="0" smtClean="0"/>
              <a:t>, Július Vašek, František </a:t>
            </a:r>
            <a:r>
              <a:rPr lang="sk-SK" dirty="0" err="1" smtClean="0"/>
              <a:t>Ďuriač</a:t>
            </a:r>
            <a:r>
              <a:rPr lang="sk-SK" dirty="0" smtClean="0"/>
              <a:t>, Jana </a:t>
            </a:r>
            <a:r>
              <a:rPr lang="sk-SK" dirty="0" err="1" smtClean="0"/>
              <a:t>Bittnerová</a:t>
            </a:r>
            <a:r>
              <a:rPr lang="sk-SK" dirty="0" smtClean="0"/>
              <a:t>, Róbert a Peter </a:t>
            </a:r>
            <a:r>
              <a:rPr lang="sk-SK" dirty="0" err="1" smtClean="0"/>
              <a:t>Mankoveckí</a:t>
            </a:r>
            <a:r>
              <a:rPr lang="sk-SK" dirty="0" smtClean="0"/>
              <a:t>, </a:t>
            </a:r>
            <a:r>
              <a:rPr lang="sk-SK" b="1" dirty="0" smtClean="0"/>
              <a:t>akademickí maliari</a:t>
            </a:r>
            <a:r>
              <a:rPr lang="sk-SK" dirty="0" smtClean="0"/>
              <a:t> - František Jurík, Milan Gašpar, František Finta, František Studený, Štefan Partl.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Významní absolventi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Univerzitní profesori, docenti a doktori vied:</a:t>
            </a:r>
            <a:r>
              <a:rPr lang="sk-SK" dirty="0" smtClean="0"/>
              <a:t> Viktor Bezák, Vladimír </a:t>
            </a:r>
            <a:r>
              <a:rPr lang="sk-SK" dirty="0" err="1" smtClean="0"/>
              <a:t>Drgoňa</a:t>
            </a:r>
            <a:r>
              <a:rPr lang="sk-SK" dirty="0" smtClean="0"/>
              <a:t>, Jozef Eliáš, Pavol Eliáš, Július Hrúzik, Ivan </a:t>
            </a:r>
            <a:r>
              <a:rPr lang="sk-SK" dirty="0" err="1" smtClean="0"/>
              <a:t>Hubač</a:t>
            </a:r>
            <a:r>
              <a:rPr lang="sk-SK" dirty="0" smtClean="0"/>
              <a:t>, Koloman </a:t>
            </a:r>
            <a:r>
              <a:rPr lang="sk-SK" dirty="0" err="1" smtClean="0"/>
              <a:t>Ivanička</a:t>
            </a:r>
            <a:r>
              <a:rPr lang="sk-SK" dirty="0" smtClean="0"/>
              <a:t>, Ladislav Kováčik, Jozef </a:t>
            </a:r>
            <a:r>
              <a:rPr lang="sk-SK" dirty="0" err="1" smtClean="0"/>
              <a:t>Krcho</a:t>
            </a:r>
            <a:r>
              <a:rPr lang="sk-SK" dirty="0" smtClean="0"/>
              <a:t>, Viliam </a:t>
            </a:r>
            <a:r>
              <a:rPr lang="sk-SK" dirty="0" err="1" smtClean="0"/>
              <a:t>Laurinec</a:t>
            </a:r>
            <a:r>
              <a:rPr lang="sk-SK" dirty="0" smtClean="0"/>
              <a:t>, Michal </a:t>
            </a:r>
            <a:r>
              <a:rPr lang="sk-SK" dirty="0" err="1" smtClean="0"/>
              <a:t>Lukniš</a:t>
            </a:r>
            <a:r>
              <a:rPr lang="sk-SK" dirty="0" smtClean="0"/>
              <a:t>, Ján </a:t>
            </a:r>
            <a:r>
              <a:rPr lang="sk-SK" dirty="0" err="1" smtClean="0"/>
              <a:t>Paulov</a:t>
            </a:r>
            <a:r>
              <a:rPr lang="sk-SK" dirty="0" smtClean="0"/>
              <a:t>, Štefan </a:t>
            </a:r>
            <a:r>
              <a:rPr lang="sk-SK" dirty="0" err="1" smtClean="0"/>
              <a:t>Paulov</a:t>
            </a:r>
            <a:r>
              <a:rPr lang="sk-SK" dirty="0" smtClean="0"/>
              <a:t>, Alexander Požgay, Jozef Sládek, Tibor Šalát, Rudolf </a:t>
            </a:r>
            <a:r>
              <a:rPr lang="sk-SK" dirty="0" err="1" smtClean="0"/>
              <a:t>Šaly</a:t>
            </a:r>
            <a:r>
              <a:rPr lang="sk-SK" dirty="0" smtClean="0"/>
              <a:t>, Július </a:t>
            </a:r>
            <a:r>
              <a:rPr lang="sk-SK" dirty="0" err="1" smtClean="0"/>
              <a:t>Špaňár</a:t>
            </a:r>
            <a:r>
              <a:rPr lang="sk-SK" dirty="0" smtClean="0"/>
              <a:t>, Ondrej Šedivý, Ján </a:t>
            </a:r>
            <a:r>
              <a:rPr lang="sk-SK" dirty="0" err="1" smtClean="0"/>
              <a:t>Veselovský</a:t>
            </a:r>
            <a:r>
              <a:rPr lang="sk-SK" dirty="0" smtClean="0"/>
              <a:t>, Michal Zaťko, Michal Zeman</a:t>
            </a:r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Stavba gymnázia</a:t>
            </a:r>
            <a:endParaRPr lang="sk-SK" dirty="0"/>
          </a:p>
        </p:txBody>
      </p:sp>
      <p:pic>
        <p:nvPicPr>
          <p:cNvPr id="3074" name="Picture 2" descr="D:\PROJEKT\100-ročnica\škola-ročenka\DSC_0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3227"/>
            <a:ext cx="7696895" cy="511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Aula školy – prof. R. Korec, riaditeľ školy Dr. M. </a:t>
            </a:r>
            <a:r>
              <a:rPr lang="sk-SK" sz="4000" dirty="0" err="1" smtClean="0"/>
              <a:t>Bátora</a:t>
            </a:r>
            <a:endParaRPr lang="sk-SK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592" y="1935163"/>
            <a:ext cx="6608815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Odovzdávanie ceny prof. Korca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592" y="1935163"/>
            <a:ext cx="6608815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Športové súťaže v telocvični školy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592" y="1935163"/>
            <a:ext cx="6608815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Interiér novej telocvične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02755" cy="532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Použité 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http://www.gjkzm.sk/</a:t>
            </a:r>
            <a:endParaRPr lang="sk-SK" dirty="0" smtClean="0"/>
          </a:p>
          <a:p>
            <a:r>
              <a:rPr lang="sk-SK" dirty="0" err="1" smtClean="0"/>
              <a:t>A.Rosenbergová</a:t>
            </a:r>
            <a:r>
              <a:rPr lang="sk-SK" dirty="0" smtClean="0"/>
              <a:t> a kol.: </a:t>
            </a:r>
            <a:r>
              <a:rPr lang="sk-SK" i="1" dirty="0" smtClean="0"/>
              <a:t>Vivat </a:t>
            </a:r>
            <a:r>
              <a:rPr lang="sk-SK" i="1" dirty="0" err="1" smtClean="0"/>
              <a:t>Academia</a:t>
            </a:r>
            <a:r>
              <a:rPr lang="sk-SK" i="1" dirty="0" smtClean="0"/>
              <a:t> 1913-2013</a:t>
            </a:r>
            <a:r>
              <a:rPr lang="sk-SK" dirty="0" smtClean="0"/>
              <a:t>. Nitra, 2013.</a:t>
            </a:r>
          </a:p>
          <a:p>
            <a:r>
              <a:rPr lang="sk-SK" dirty="0" smtClean="0">
                <a:hlinkClick r:id="rId3"/>
              </a:rPr>
              <a:t>http://www.zlatemoravce.info/2013/04/ste-vyrocie-gymnazia-janka-krala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http://www.aktuality.sk/clanok/226252/najlepsie-stredne-skoly-a-gymnazia-na-slovensku-2013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 smtClean="0"/>
              <a:t>Kronika Gymnázia Janka Kráľa</a:t>
            </a:r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4000" dirty="0" smtClean="0"/>
          </a:p>
          <a:p>
            <a:pPr algn="ctr">
              <a:buNone/>
            </a:pPr>
            <a:r>
              <a:rPr lang="sk-SK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Ďakujem  za  pozornosť</a:t>
            </a:r>
          </a:p>
          <a:p>
            <a:pPr>
              <a:buNone/>
            </a:pPr>
            <a:endParaRPr lang="sk-SK" sz="28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sk-SK" sz="28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sk-SK" sz="28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sk-SK" sz="28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sk-SK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Autor:</a:t>
            </a:r>
          </a:p>
          <a:p>
            <a:pPr>
              <a:buNone/>
            </a:pPr>
            <a:r>
              <a:rPr lang="sk-SK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Mgr. Elena </a:t>
            </a:r>
            <a:r>
              <a:rPr lang="sk-SK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Ujčíková</a:t>
            </a:r>
            <a:endParaRPr lang="sk-SK" sz="28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sk-SK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Gymnázium </a:t>
            </a:r>
            <a:r>
              <a:rPr lang="sk-SK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J.Kráľa</a:t>
            </a:r>
            <a:r>
              <a:rPr lang="sk-SK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Zlaté Moravce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Historická pohľadnica s budovou gymnázia</a:t>
            </a:r>
            <a:endParaRPr lang="sk-SK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8001247" cy="512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/>
              <a:t>Dobový pohľad na Zlaté Moravce</a:t>
            </a:r>
            <a:endParaRPr lang="sk-SK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064895" cy="5498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k-SK" dirty="0" smtClean="0"/>
              <a:t>Interiér gymnázia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58702"/>
            <a:ext cx="7669027" cy="569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Vznik gymnázia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1.návrh na otvorenie gymnázia bol podaný mestským  zastupiteľstvom 6.mája 1906 na Ministerstve školstva v Budapešti</a:t>
            </a:r>
          </a:p>
          <a:p>
            <a:r>
              <a:rPr lang="sk-SK" dirty="0" smtClean="0"/>
              <a:t>1913- zriadenie maďarského gymnázia  ARANYOSMARÓTI MAGYAR KIRÁLYI ALLAMI FOGIMNÁZIUM (</a:t>
            </a:r>
            <a:r>
              <a:rPr lang="sk-SK" dirty="0" err="1" smtClean="0"/>
              <a:t>Zlatomoravecké</a:t>
            </a:r>
            <a:r>
              <a:rPr lang="sk-SK" dirty="0" smtClean="0"/>
              <a:t> maďarské kráľovské štátne vyššie gymnázium) , riaditeľom bol Karol </a:t>
            </a:r>
            <a:r>
              <a:rPr lang="sk-SK" dirty="0" err="1" smtClean="0"/>
              <a:t>Wiesinger</a:t>
            </a:r>
            <a:endParaRPr lang="sk-SK" dirty="0" smtClean="0"/>
          </a:p>
          <a:p>
            <a:r>
              <a:rPr lang="sk-SK" dirty="0" smtClean="0"/>
              <a:t>1917-1918 malo gymnázium 244 žiakov (len 5 žiakov slovenskej národnosti 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Pedagogická dokumentácia šk. roku 1918/1919</a:t>
            </a:r>
            <a:endParaRPr lang="sk-SK" sz="3200" dirty="0"/>
          </a:p>
        </p:txBody>
      </p:sp>
      <p:pic>
        <p:nvPicPr>
          <p:cNvPr id="2050" name="Picture 2" descr="D:\PROJEKT\100-ročnica\škola-ročenka\DSC_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556792"/>
            <a:ext cx="5688632" cy="377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PROJEKT\100-ročnica\škola-ročenka\DSC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138343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Gymnázium v r. 1918-1945</a:t>
            </a:r>
            <a:endParaRPr lang="sk-SK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1919 – zatvorenie gymnázia za protištátne provokácie profesorov a študentov, ale už o dva týždne sa gymnázium obnovilo</a:t>
            </a:r>
          </a:p>
          <a:p>
            <a:r>
              <a:rPr lang="sk-SK" dirty="0" smtClean="0"/>
              <a:t>1922 – novostavba terajšieho gymnázia</a:t>
            </a:r>
          </a:p>
          <a:p>
            <a:r>
              <a:rPr lang="sk-SK" dirty="0" smtClean="0"/>
              <a:t>1924 – pravidelné vyučovanie v novej budove</a:t>
            </a:r>
          </a:p>
          <a:p>
            <a:r>
              <a:rPr lang="sk-SK" dirty="0" smtClean="0"/>
              <a:t>Budova mala 10 učební z toho 7 odborných, aulu , knižnicu a kino </a:t>
            </a:r>
          </a:p>
          <a:p>
            <a:r>
              <a:rPr lang="sk-SK" dirty="0" smtClean="0"/>
              <a:t>Povinné predmety : latinčina, nemčina, francúzština</a:t>
            </a:r>
          </a:p>
          <a:p>
            <a:r>
              <a:rPr lang="sk-SK" dirty="0" smtClean="0"/>
              <a:t>1938/39 – 16 tried a 624 žiakov</a:t>
            </a:r>
          </a:p>
          <a:p>
            <a:r>
              <a:rPr lang="sk-SK" dirty="0" smtClean="0"/>
              <a:t>1945 – riaditeľ Štefan </a:t>
            </a:r>
            <a:r>
              <a:rPr lang="sk-SK" dirty="0" err="1" smtClean="0"/>
              <a:t>Furka</a:t>
            </a: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480</TotalTime>
  <Words>1335</Words>
  <Application>Microsoft Office PowerPoint</Application>
  <PresentationFormat>Prezentácia na obrazovke (4:3)</PresentationFormat>
  <Paragraphs>155</Paragraphs>
  <Slides>35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36" baseType="lpstr">
      <vt:lpstr>Tok</vt:lpstr>
      <vt:lpstr>Gymnázium Janka Kráľa v Zlatých Moravciach </vt:lpstr>
      <vt:lpstr>Snímka 2</vt:lpstr>
      <vt:lpstr>Stavba gymnázia</vt:lpstr>
      <vt:lpstr>Historická pohľadnica s budovou gymnázia</vt:lpstr>
      <vt:lpstr>Dobový pohľad na Zlaté Moravce</vt:lpstr>
      <vt:lpstr>Interiér gymnázia</vt:lpstr>
      <vt:lpstr>Vznik gymnázia</vt:lpstr>
      <vt:lpstr>Pedagogická dokumentácia šk. roku 1918/1919</vt:lpstr>
      <vt:lpstr>Gymnázium v r. 1918-1945</vt:lpstr>
      <vt:lpstr>Najstaršie tablo</vt:lpstr>
      <vt:lpstr>Gymnázium v r. 1945-1950</vt:lpstr>
      <vt:lpstr>Gymnázium v r. 1950-1989</vt:lpstr>
      <vt:lpstr>Snímka 13</vt:lpstr>
      <vt:lpstr>Vývoj gymnázia po r. 1989</vt:lpstr>
      <vt:lpstr>Súčasné gymnázium</vt:lpstr>
      <vt:lpstr>Schola Cantorum</vt:lpstr>
      <vt:lpstr>Ocenenia zboru</vt:lpstr>
      <vt:lpstr>Úspechy študentov</vt:lpstr>
      <vt:lpstr>Snímka 19</vt:lpstr>
      <vt:lpstr>Moderná škola - projekty</vt:lpstr>
      <vt:lpstr>Snímka 21</vt:lpstr>
      <vt:lpstr>Snímka 22</vt:lpstr>
      <vt:lpstr>Snímka 23</vt:lpstr>
      <vt:lpstr>Snímka 24</vt:lpstr>
      <vt:lpstr>Premena tradičnej školy na modernú</vt:lpstr>
      <vt:lpstr>Gymnázium v Zlatých Moravciach</vt:lpstr>
      <vt:lpstr>Snímka 27</vt:lpstr>
      <vt:lpstr>Významní absolventi</vt:lpstr>
      <vt:lpstr>Významní absolventi</vt:lpstr>
      <vt:lpstr>Aula školy – prof. R. Korec, riaditeľ školy Dr. M. Bátora</vt:lpstr>
      <vt:lpstr>Odovzdávanie ceny prof. Korca</vt:lpstr>
      <vt:lpstr>Športové súťaže v telocvični školy</vt:lpstr>
      <vt:lpstr>Interiér novej telocvične</vt:lpstr>
      <vt:lpstr>Použité zdroje:</vt:lpstr>
      <vt:lpstr>Snímka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Elenka</dc:creator>
  <cp:lastModifiedBy>Elenka</cp:lastModifiedBy>
  <cp:revision>52</cp:revision>
  <dcterms:created xsi:type="dcterms:W3CDTF">2014-05-12T07:47:14Z</dcterms:created>
  <dcterms:modified xsi:type="dcterms:W3CDTF">2014-05-27T08:28:52Z</dcterms:modified>
</cp:coreProperties>
</file>