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8BA9EE-0FDA-4F68-BA34-5644BACB05C2}" type="datetimeFigureOut">
              <a:rPr lang="sk-SK" smtClean="0"/>
              <a:pPr/>
              <a:t>25. 6. 2014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0E00AE-A210-40DD-9FF4-D04B143552A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file:///C:\Users\Maru&#353;ka\Pictures\Desktop\Aktualne_Asfeu_prirucka\LOG&#225;_ASFEU_povinn&#233;\op_vz_logo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aka-cdn-ns.adtech.de/apps/219/Ad4031707St3Sz170Sq4005480V0Id7/1x1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1928802"/>
            <a:ext cx="821731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sk-SK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sychológia,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typy temperamentu</a:t>
            </a:r>
            <a:endParaRPr kumimoji="0" lang="sk-SK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5" name="Obrázek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2428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C:\Users\Maruška\Pictures\Desktop\Aktualne_Asfeu_prirucka\LOGá_ASFEU_povinné\op_vz_logo.gif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57" b="50406"/>
          <a:stretch>
            <a:fillRect/>
          </a:stretch>
        </p:blipFill>
        <p:spPr bwMode="auto">
          <a:xfrm>
            <a:off x="6786578" y="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 descr="EU-ESF-VERTICAL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0"/>
            <a:ext cx="10191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ĺžnik 7"/>
          <p:cNvSpPr/>
          <p:nvPr/>
        </p:nvSpPr>
        <p:spPr>
          <a:xfrm>
            <a:off x="0" y="4857760"/>
            <a:ext cx="9358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sk-SK" altLang="sk-SK" dirty="0" smtClean="0"/>
              <a:t>Moderné vzdelávanie pre vedomostnú spoločnosť/ Projekt je spolufinancovaný zo zdrojov EÚ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dirty="0" smtClean="0"/>
              <a:t>Kód ITMS projektu: 26110130645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k-SK" altLang="sk-SK" dirty="0" smtClean="0"/>
              <a:t>Učiť moderne, inovatívne, kreatívne znamená otvárať bránu do sveta práce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Klady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-je rozhodný, rýchlo rieši problémy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-nejde mu o to, aby sa zapáčil, ale aby dosiahol svoj cieľ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-má vodcovské a organizačné schopnosti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-miluje súperenie, rád exceluje nad svojimi protivníkmi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Zápory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-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vždy je presvedčený, že má pravdu, vždy musí stáť na čele a pociťovať nadvládu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-nevie dobre jednať s ľuďmi, svojím nadradeným postojom deptá svoje okolie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-reaguje pod vplyvom okamžiku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Písmo 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Veľké, hranaté, rýchle, nepravidelné, nerytmické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Flegmatik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– hlien – pokojná povaha, vyrovnané reakcie, racionálny typ, pracuje systematicky a dôsledne, spoľahlivý, prejavuje sa pomalosťou, ktorá môže pôsobiť ako lenivosť, schopní znášať záťažové situácie, svoje city navonok neprejavuje.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5842" name="Picture 2" descr="Flegmatik ako sa patrí...: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417700"/>
            <a:ext cx="5857916" cy="444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Klady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- s každým dobre vychádza, nikoho neuráža,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nemá vysoké nároky na život, prijíma nedostatky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pôsobí ako riešiteľ problémov, k veciam pristupuje pokojne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Zápory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- pôsobí ako leňoch, nerád sa rozhoduje, nerád nesie zodpovednosť za svoj život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-nemá v sebe dostatok nadšenia, nemá rád zmeny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Písmo :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kolmé, pravidelné, malé diaľkové rozdiely, pomalé, zjednodušené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Melancholik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čierna žlč – citlivý, nesmelý, smutný, uzavretý do seba, nerozhodný, horšie sa prispôsobuje, medzi známymi ľuďmi je priateľský, jeho city sú trvácne, potrebuje svoje stabilné prostredie, v práci </a:t>
            </a:r>
            <a:r>
              <a:rPr lang="sk-SK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usilovný, zodpovedný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9938" name="Picture 2" descr="Mnoho nepříjemných stavů spojených se zimou a nástupem jara je způsobených nedostatkem slunc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44"/>
            <a:ext cx="664373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Klady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-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 starostlivý, o ľudí má úprimný záujem, vyžíva sa v detailoch, vie oceniť krásu a inteligenciu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 pre neho dôležitá najmä duševná činnosť, je bútľavou vŕbou pre ostatných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Zápory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-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 k sebe až veľmi prísny a kritický, často má nízke sebavedomie, ľahko podlieha depresiám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 príliš náročný, nevie sa rýchlo rozhodovať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Písmo: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Pomalé, úzke, </a:t>
            </a:r>
            <a:r>
              <a:rPr lang="sk-SK" sz="3200" dirty="0" err="1" smtClean="0">
                <a:solidFill>
                  <a:srgbClr val="141313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ľ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avobežné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trasľavé, nepravidelné, slabší tlak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85728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 skutočnom živote nie sú vyhranené typy, obyčajne ide o zmiešané typy.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Temperament je vrodený, dá sa ovplyvňovať spôsobom života a výchovou.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Dôležité je, aby ľudia poznali svoj temperament a naučili sa ho ovládať.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487734"/>
        </p:xfrm>
        <a:graphic>
          <a:graphicData uri="http://schemas.openxmlformats.org/drawingml/2006/table">
            <a:tbl>
              <a:tblPr/>
              <a:tblGrid>
                <a:gridCol w="2643174"/>
                <a:gridCol w="3214710"/>
                <a:gridCol w="3286116"/>
              </a:tblGrid>
              <a:tr h="71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8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Melancholik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1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Klady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Zápory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Charakteristika citových prejavov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miluje hudbu a umenie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štedrý a citlivý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analyzovať skutočnosť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emocionálny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hlboko premýšľavý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mimoriadny zmysel pre estetiku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rozumovo a citovo chápe ostatných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náladový a často skleslý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pesimista, často vidí iba zápory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rád trpí, mučeník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hypochonder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prehnane introspektívny (zameraný na seba)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podlieha depresiám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pyšný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072594" cy="6906282"/>
        </p:xfrm>
        <a:graphic>
          <a:graphicData uri="http://schemas.openxmlformats.org/drawingml/2006/table">
            <a:tbl>
              <a:tblPr/>
              <a:tblGrid>
                <a:gridCol w="1928794"/>
                <a:gridCol w="3000396"/>
                <a:gridCol w="4143404"/>
              </a:tblGrid>
              <a:tr h="3238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Vzťah k iným ľuďom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priateľ hodný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dôvery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sebaobetavý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verný a oddaný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opatrne si vyberá priateľov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rád sa vracia k spomienkam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buduje rodinné tradície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vnímavý poslucháč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hlboko vníma utrpenie iných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kritický voči nedostatkom iných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hľadá dokonalosť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r>
                        <a:rPr lang="sk-SK" sz="2800" baseline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posudzuje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všetko 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podľa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vlastných kritérií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bojí sa názorov iných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nedôverčivý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ak má k niekomu záporný vzťah, môže 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dlhej dobe prudko vybuchnúť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často ho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iní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hlboko rania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ľstivý, často chová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závisť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nemá rád ľudí iného názoru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072594" cy="6415554"/>
        </p:xfrm>
        <a:graphic>
          <a:graphicData uri="http://schemas.openxmlformats.org/drawingml/2006/table">
            <a:tbl>
              <a:tblPr/>
              <a:tblGrid>
                <a:gridCol w="1928794"/>
                <a:gridCol w="3429024"/>
                <a:gridCol w="3714776"/>
              </a:tblGrid>
              <a:tr h="2592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Práca a záujmy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silné sklony k perfekcionizmu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rád presnú, detailnú prácu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čo začne, dokončí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schopný tvorivej a intelektuálnej práci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svedomitý a puntičkársky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nadaný, možno geniálny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pozná svoje možnosti a hranice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nerozhodný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teoretik, nepraktický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rýchlo sa unaví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nerád sa púšťa do niečoho nového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príliš analyzuje, výsledok je znechutenie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je 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mrzutý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285728"/>
          <a:ext cx="9072594" cy="1508274"/>
        </p:xfrm>
        <a:graphic>
          <a:graphicData uri="http://schemas.openxmlformats.org/drawingml/2006/table">
            <a:tbl>
              <a:tblPr/>
              <a:tblGrid>
                <a:gridCol w="2500298"/>
                <a:gridCol w="2428892"/>
                <a:gridCol w="4143404"/>
              </a:tblGrid>
              <a:tr h="761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Najdôležitejšie potreby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stať sa spoľahlivejším a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zodpovednejším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pestovať nefalšovanú pokoru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najprv premýšľať, potom hovoriť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18045" marR="18045" marT="18045" marB="180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429092" y="9714"/>
            <a:ext cx="4714908" cy="684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837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Hippokrates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antický</a:t>
            </a:r>
            <a:r>
              <a:rPr kumimoji="0" lang="sk-SK" sz="3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lekár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zakladateľ medicíny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žil v rokoch 460 pred </a:t>
            </a:r>
            <a:r>
              <a:rPr kumimoji="0" lang="sk-SK" sz="3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n.l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- 380 pred </a:t>
            </a:r>
            <a:r>
              <a:rPr kumimoji="0" lang="sk-SK" sz="3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n.l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Odmietal povery a primitívnu liečiteľskú mágiu, bol presvedčený,  že choroba nie je</a:t>
            </a:r>
            <a:r>
              <a:rPr kumimoji="0" lang="sk-SK" sz="3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dôsledok zásahov bohov, ale prírodných vplyvov. </a:t>
            </a:r>
            <a:endParaRPr kumimoji="0" lang="sk-SK" sz="36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19458" name="Picture 2" descr="Obrázok chý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9114"/>
            <a:ext cx="4429124" cy="650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0" y="357166"/>
          <a:ext cx="9144000" cy="6109228"/>
        </p:xfrm>
        <a:graphic>
          <a:graphicData uri="http://schemas.openxmlformats.org/drawingml/2006/table">
            <a:tbl>
              <a:tblPr/>
              <a:tblGrid>
                <a:gridCol w="2714612"/>
                <a:gridCol w="3214710"/>
                <a:gridCol w="3214678"/>
              </a:tblGrid>
              <a:tr h="5714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8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Flegmatik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Klady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Zápory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Charakterika citových</a:t>
                      </a:r>
                      <a:b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prejavov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pokojný a spoľahlivý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sa s ním vyjde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príjemný a veselý, aj keď nemá čo povedať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láskavý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mierumilovný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nemá dosť sebadôvery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pesimistický a bojazlivý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ustaraný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zriedkakedy sa smeje nahlas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pasívny a ľahostajný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robí kompromisy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4935" marR="34935" marT="34935" marB="349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93797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64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Vzťah k iným ľuďom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3889" marR="33889" marT="33889" marB="33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príjemný spoločník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veľa priateľov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upokojuje a zmierňuje druhých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spoľahlivý a verný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diplomatický a mierumilovný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dokáže pozorne počúvať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spoľahlivý priateľ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radí len vtedy, keď je požiadaný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3889" marR="33889" marT="33889" marB="33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neangažuje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 v celku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sebecký a lakomý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ľahostajne pozoruje iných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nedokáže sa nadchnúť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ľahostajný voči iným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doberá si tých, ktorí mu vadia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nevie byť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srdečný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pocit nadradenosti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3889" marR="33889" marT="33889" marB="338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572272"/>
        </p:xfrm>
        <a:graphic>
          <a:graphicData uri="http://schemas.openxmlformats.org/drawingml/2006/table">
            <a:tbl>
              <a:tblPr/>
              <a:tblGrid>
                <a:gridCol w="2428860"/>
                <a:gridCol w="3714776"/>
                <a:gridCol w="3000364"/>
              </a:tblGrid>
              <a:tr h="6572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Práca a záujmy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pracuje dobre, keď je k tomu prinútený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praktický, vie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 poradiť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konzervatívny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šikovný a zručný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všetko si najskôr naplánuje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pôsobí vyrovnaným dojmom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spoľahlivý pracovník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pokojný, vážny pozorovateľ, ktorý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 neangažuje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pomalý a lenivý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zdráhavý vedúci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nedostatok motivácie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nerozhodný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veľmi sa bráni, aby nebol do niečoho zapojený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berie odvahu a chuť ostatným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je proti akejkoľvek zmene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1"/>
          <a:ext cx="9144000" cy="278605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78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Najdôležitejšie potreby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prekonať pasivitu a zapojiť sa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naučiť dávať sa ostatným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uznať, že strach je jeho hlavným problémom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naučiť sa plne dôverovať 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1"/>
          <a:ext cx="9144000" cy="671514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706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8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Cholerik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Klady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Zápory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Charakterika citových </a:t>
                      </a:r>
                      <a:b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prejavov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istý v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rozhodovaní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pevnú vôľu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rozhoduje sa samostatne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optimista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nezávislý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odvážny a statočný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keď sa rozhnevá, môže byť až násilný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veľmi tvrdohlavý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nemá zmysel pre potreby druhých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málo citlivý, chladný, nemá zmysel pre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estetiku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impulzívny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slzy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mu protivia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000232"/>
                <a:gridCol w="3714776"/>
                <a:gridCol w="3428992"/>
              </a:tblGrid>
              <a:tr h="685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Vzťah k iným ľuďom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neočakáva, že by niekto mohol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urobiť to, čo nedokáže on sám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nedá sa ľahko znechutiť</a:t>
                      </a:r>
                      <a:r>
                        <a:rPr lang="sk-SK" sz="26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/>
                      </a:r>
                      <a:br>
                        <a:rPr lang="sk-SK" sz="26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silná vedúca osobnosť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-objektívne posudzuje iných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ostatných motivovať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nadchnúť</a:t>
                      </a:r>
                      <a:b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málokedy je zaskočený okolnosťami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nedostatok súcitu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rozhoduje za ostatných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byť surový, brutálny a sarkastický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sklon vládnuť v skupine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nadradený a panovačný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využíva druhých pre svoje vlastné záujmy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nemilosrdný a pomstychtivý, nevie odpúšťať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sklon k predsudkom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71414"/>
          <a:ext cx="9144000" cy="6786586"/>
        </p:xfrm>
        <a:graphic>
          <a:graphicData uri="http://schemas.openxmlformats.org/drawingml/2006/table">
            <a:tbl>
              <a:tblPr/>
              <a:tblGrid>
                <a:gridCol w="2143108"/>
                <a:gridCol w="3500462"/>
                <a:gridCol w="3500430"/>
              </a:tblGrid>
              <a:tr h="678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Práca a záujmy</a:t>
                      </a:r>
                      <a:endParaRPr lang="sk-SK" sz="2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dobrý organizátor a usporiadateľ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rozhodný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 naliehavých prípadoch rozhoduje rýchlo a rázne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myslí rýchlo a presne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veľmi vyrovnaný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praktický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vedie ostatných k práci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rozvíja sa, keď môže oponovať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stanovuje si ciele a dosahuje ich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plánuje svoju činnosť</a:t>
                      </a:r>
                      <a:endParaRPr lang="sk-SK" sz="2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príliš sebaistý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ľstivý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podrobnosti ho nudia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neanalyzuje skutočnosť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neústupný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núti ostatných, aby prijali jeho koncepciu práce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ťažko sa mu možno zavďačiť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rozčuľuje iných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čas len na svoje plány a ciele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nezdieľa svoje plány iným</a:t>
                      </a:r>
                      <a:b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podráždený, keď sa mu nepodarí uskutočniť plán</a:t>
                      </a:r>
                      <a:endParaRPr lang="sk-SK" sz="2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67523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67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Najdôležitejšie potreby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stáť sa citlivým k potrebám ostatných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uznať svoje chyby a hľadať odpustenie 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vedieť odpustiť a tolerovať chyby iných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budovať vnútornú silu a krásu 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vedieť svoje plány a myšlienky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verbalizovať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spolupracovníkom a životnému partnerovi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0"/>
          <a:ext cx="9144000" cy="6699336"/>
        </p:xfrm>
        <a:graphic>
          <a:graphicData uri="http://schemas.openxmlformats.org/drawingml/2006/table">
            <a:tbl>
              <a:tblPr/>
              <a:tblGrid>
                <a:gridCol w="1928794"/>
                <a:gridCol w="4286280"/>
                <a:gridCol w="2928926"/>
              </a:tblGrid>
              <a:tr h="3205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8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Sangvinik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2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sk-SK" sz="26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Klady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>
                          <a:solidFill>
                            <a:srgbClr val="00008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Zápory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Charakterika citových </a:t>
                      </a:r>
                      <a:br>
                        <a:rPr lang="sk-SK" sz="26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prejavov</a:t>
                      </a:r>
                      <a:endParaRPr lang="sk-SK" sz="26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srdečný a živý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nadšený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hovorový - nikdy nestratí reč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bezstarostný - netrápi sa minulosťou,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nestará sa o budúcnosť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výborný vyprávač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žije prítomnosťou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komunikuje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mimoriadne schopný baviť ľudí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sa rozplače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nepredvídateľné reakcie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nepokojný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sa rozčúli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tendenciu preháňať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nedostatočne sa kontroluje</a:t>
                      </a:r>
                      <a:b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rozhoduje sa na základe pocitov</a:t>
                      </a:r>
                      <a:endParaRPr lang="sk-SK" sz="2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214290"/>
          <a:ext cx="9144000" cy="6455664"/>
        </p:xfrm>
        <a:graphic>
          <a:graphicData uri="http://schemas.openxmlformats.org/drawingml/2006/table">
            <a:tbl>
              <a:tblPr/>
              <a:tblGrid>
                <a:gridCol w="2357422"/>
                <a:gridCol w="3738578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Vzťah k iným ľuďom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nadväzuje priateľstvá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je citlivý voči iným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príjemný a optimistický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vždy priateľský a usmievavý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ľahko sa ospravedlní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nežný a súcitný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hovorí s nefalšovanou srdečnosťou</a:t>
                      </a:r>
                      <a:b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zdieľa radosti a ťažkosti iných</a:t>
                      </a:r>
                      <a:endParaRPr lang="sk-SK" sz="28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 </a:t>
                      </a:r>
                      <a:r>
                        <a:rPr lang="sk-SK" sz="28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rozhovore </a:t>
                      </a: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 hlavné slovo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roztržitý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slabú vôľu a presvedčenie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očakáva uznanie a pochvalu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nestály priateľ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hľadá výhovorky pre svoju nedbalosť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príliš hovorí o sebe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zabúda na sľuby a povinnosti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Princípy</a:t>
            </a:r>
            <a:r>
              <a:rPr kumimoji="0" lang="sk-SK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Hippokratovej medicíny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Zdravý ľudský organizmus má telové tekutiny v správnom pomere. Keď sa tento pomer poruší, nastáva choroba.</a:t>
            </a:r>
            <a:endParaRPr kumimoji="0" lang="sk-SK" sz="32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42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837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Kniha o výžive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"Potrava nech je tvojím liekom!.." Hippokratov prístup k ochoreniam bol jednoduchý. Jeho zásadami bolo zmeniť stravu a zmeniť prostredie.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Najstaršie rozdelenie ľudí na fyziologickom podklade urobil</a:t>
            </a:r>
            <a:r>
              <a:rPr kumimoji="0" lang="sk-SK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Hippokrates.</a:t>
            </a:r>
            <a:r>
              <a:rPr kumimoji="0" lang="sk-SK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Rozlišuje</a:t>
            </a:r>
            <a:r>
              <a:rPr kumimoji="0" lang="sk-SK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 druhy telesných štiav: krv(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haima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), hlien(flegma), žlč(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cholé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), čierna žlč(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melania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cholé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214290"/>
          <a:ext cx="9144000" cy="645566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Práca a záujmy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urobiť dobrý dojem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nenudí sa, pretože žije v prítomnosti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dar starať sa o nemocných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ochotne sa zapojí do nových plánov a akcií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vie nadchnúť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neporiadny, bez systému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nespoľahlivý, prichádza neskoro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neposlušný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stráca čas rozprávaním, keď má pracovať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má tendenciu nechať prácu nedokončenú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padá tesne pred cieľom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0" y="428605"/>
          <a:ext cx="9144000" cy="392909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92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Najdôležitejšie potreby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stať sa spoľahlivejším a zodpovednejším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byť poslušnejší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pestovať nefalšovanú pokoru</a:t>
                      </a:r>
                      <a:b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</a:br>
                      <a:r>
                        <a:rPr lang="sk-SK" sz="2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najskôr rozmýšľať, potom hovoriť</a:t>
                      </a:r>
                      <a:endParaRPr lang="sk-SK" sz="2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-1153"/>
            <a:ext cx="9144000" cy="519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Ak chceme vychádzať s ostatnými ľuďmi, mali by sme ich poznávať.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strike="noStrike" cap="none" normalizeH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2800" b="0" i="0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Ak budeme vedieť, aký typ človeka je, budeme vedieť, ako s ním hovoriť a čím ho zaujať.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Každý z nás je jedinečný. Každý máme klady a zápory. Nevyhľadávajme na ľuďoch ich negatívy, ale skúsme nájsť ich pozitívne stránky. Určite na každom človeku ich nájdeme viac než dosť...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0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Aký temperament ste vy </a:t>
            </a:r>
            <a:r>
              <a:rPr kumimoji="0" lang="sk-SK" sz="2800" b="1" i="0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? Pokúste sa na základe znakov jednotlivých typov</a:t>
            </a:r>
            <a:r>
              <a:rPr kumimoji="0" lang="sk-SK" sz="2800" b="1" i="0" strike="noStrike" cap="none" normalizeH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vymedziť svoj typ temperamentu.</a:t>
            </a:r>
            <a:endParaRPr kumimoji="0" lang="sk-SK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61441" name="Picture 1" descr="Click here....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Zdroje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http://www.skuskaosobnosti.sk/druhy-temperamentu.html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http://www.nubian.sk/povaha/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http://referaty.aktuality.sk/hippokrates/referat-21748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http://zena.centrum.cz/sex-a-vztahy/partnerske-problemy/clanek.phtml?id=777201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http://prozeny.blesk.cz/clanek/pro-zeny-diety/159284/hubnete-podle-povahy-melancholik-potrebuje-pravidelnou-stravu-sangvinik-stridmost.html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http://www.birdz.sk/webka/veronika57/fotoalbum/flegmatik-ako-sa-patri-/211429-foto.html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71538" y="2143116"/>
            <a:ext cx="735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Ďakujem za pozornosť</a:t>
            </a:r>
            <a:endParaRPr lang="sk-SK" sz="60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428728" y="3214686"/>
            <a:ext cx="7143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28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Meno: PaedDr. Anna </a:t>
            </a:r>
            <a:r>
              <a:rPr lang="sk-SK" sz="2800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Rosenbergová</a:t>
            </a:r>
            <a:r>
              <a:rPr lang="sk-SK" sz="28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Škola: Gymnázium Janka Kráľa, Zlaté Moravce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Filozoficko</a:t>
            </a: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medicínske súvislosti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Telesné tekutiny zodpovedajú elementom, z ktorých je stvorený svet.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Krv-vzduch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hlien-voda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žlč-oheň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čierna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žlč-zem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základe živlov a štiav spravil Hippokrates rozdelenie ľudí na temperamenty: sangvinik, flegmatik, cholerik a melancholik.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Jeho zdravotný stav bol vynikajúci a nepoznal choroby. Zomrel v plnej sile a práci v 83 rokoch.</a:t>
            </a:r>
            <a:endParaRPr kumimoji="0" lang="sk-SK" sz="32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15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837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Niekoľko Hippokratových výrokov: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"Nech tvoja strava je tvojím liekom a tvoj liek tvojou stravou." </a:t>
            </a:r>
            <a:endParaRPr kumimoji="0" lang="sk-SK" sz="11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"Život je krátky, umenie dlhé, príležitosť prchavá, pokusy neisté, posúdenie neľahké... predsa však musíme liečiť.„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"Človek sa rodí zdravý a všetky ochorenia do neho vstupujú jedlom.“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"Aj keby si pacient mohol byť vedomý toho, že jeho stav je veľmi vážny, on sa môže uzdraviť, keď má vieru vo svojho dobrého lekára."</a:t>
            </a:r>
            <a:endParaRPr kumimoji="0" lang="sk-SK" sz="32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TEMPERAMENT</a:t>
            </a: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súhrn psychických vlastností určujúcich dynamiku prežívania a správania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Prvými, ktorí sa pokúsili vytvoriť akési typy temperamentu,</a:t>
            </a:r>
            <a:r>
              <a:rPr kumimoji="0" lang="sk-SK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boli grécki lekári Hippokrates a 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Galenos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(cca pred 2500 rokmi).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Vymedzili 4 typy osobnosti: (podľa prevládajúcej tekutiny v tele človeka)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00562" y="0"/>
            <a:ext cx="4643438" cy="712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Sangvinik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– krv 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veselý, živý typ, spoločenský, optimistický, ľahko nadväzujúci kontakty, prispôsobivý, nestály v medziľudských vzťahoch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je schopný pracovať a riešiť problémové situácie s prehľadom, ľahkosťou – to však môže viesť k povrchnosti, preto sa vyžaduje istá kontrola jeho činnosti.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9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 descr="To, čím se bavíte, hodně vypovídá o vaší skutečné povaz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502964" cy="6357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33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Klady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-veselý a optimistický, otvorený a bezprostredný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-je kontaktný : rád sa dotýka, má rád objímanie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-príťažlivý pre iných ľudí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rgbClr val="14131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-skoro vždy začne rozhovor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rgbClr val="141313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r>
              <a:rPr lang="sk-SK" sz="3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Zápory</a:t>
            </a:r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sz="3200" dirty="0" smtClean="0">
                <a:latin typeface="Calibri" pitchFamily="34" charset="0"/>
                <a:cs typeface="Calibri" pitchFamily="34" charset="0"/>
              </a:rPr>
              <a:t>-neuvedomuje si svoje chyby, pozornosť venuje sám sebe, býva egocentrický</a:t>
            </a:r>
          </a:p>
          <a:p>
            <a:r>
              <a:rPr lang="sk-SK" sz="3200" dirty="0" smtClean="0">
                <a:latin typeface="Calibri" pitchFamily="34" charset="0"/>
                <a:cs typeface="Calibri" pitchFamily="34" charset="0"/>
              </a:rPr>
              <a:t>-chýba empatia</a:t>
            </a:r>
          </a:p>
          <a:p>
            <a:r>
              <a:rPr lang="sk-SK" sz="3200" dirty="0" smtClean="0">
                <a:latin typeface="Calibri" pitchFamily="34" charset="0"/>
                <a:cs typeface="Calibri" pitchFamily="34" charset="0"/>
              </a:rPr>
              <a:t>-skáče ľuďom do reči</a:t>
            </a:r>
          </a:p>
          <a:p>
            <a:r>
              <a:rPr lang="sk-SK" sz="3200" dirty="0" smtClean="0">
                <a:latin typeface="Calibri" pitchFamily="34" charset="0"/>
                <a:cs typeface="Calibri" pitchFamily="34" charset="0"/>
              </a:rPr>
              <a:t>-nedokáže dotiahnuť veci do konca</a:t>
            </a:r>
          </a:p>
          <a:p>
            <a:endParaRPr lang="sk-SK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sz="3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Písmo</a:t>
            </a:r>
            <a:r>
              <a:rPr lang="sk-SK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k-SK" sz="3200" dirty="0" smtClean="0">
                <a:latin typeface="Calibri" pitchFamily="34" charset="0"/>
                <a:cs typeface="Calibri" pitchFamily="34" charset="0"/>
              </a:rPr>
              <a:t>rýchle, veľké, väčšie diaľkové rozdiely, plošné, </a:t>
            </a:r>
            <a:r>
              <a:rPr lang="sk-SK" sz="3200" dirty="0" err="1" smtClean="0">
                <a:latin typeface="Calibri" pitchFamily="34" charset="0"/>
                <a:cs typeface="Calibri" pitchFamily="34" charset="0"/>
              </a:rPr>
              <a:t>pravobežné</a:t>
            </a:r>
            <a:r>
              <a:rPr lang="sk-SK" sz="3200" dirty="0" smtClean="0">
                <a:latin typeface="Calibri" pitchFamily="34" charset="0"/>
                <a:cs typeface="Calibri" pitchFamily="34" charset="0"/>
              </a:rPr>
              <a:t>, široké</a:t>
            </a:r>
            <a:endParaRPr lang="sk-SK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Cholerik –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žlč – prchký, výbušný, nevyrovnaný, náladový, netolerantný, neprispôsobivý, vznikajú u neho náhle, silné emocionálne reakcie. V činnosti je veľmi aktívny, energický, iniciatívny.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3794" name="Picture 2" descr="Mám doma cholerika. Po 15 letech už vím, jak to přežít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4953" y="2000240"/>
            <a:ext cx="5715011" cy="4857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Vlastná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FF0000"/>
      </a:accent2>
      <a:accent3>
        <a:srgbClr val="FF0000"/>
      </a:accent3>
      <a:accent4>
        <a:srgbClr val="C00000"/>
      </a:accent4>
      <a:accent5>
        <a:srgbClr val="C00000"/>
      </a:accent5>
      <a:accent6>
        <a:srgbClr val="855D5D"/>
      </a:accent6>
      <a:hlink>
        <a:srgbClr val="CC9900"/>
      </a:hlink>
      <a:folHlink>
        <a:srgbClr val="96A9A9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</TotalTime>
  <Words>851</Words>
  <Application>Microsoft Office PowerPoint</Application>
  <PresentationFormat>On-screen Show (4:3)</PresentationFormat>
  <Paragraphs>156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Hala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renáta</dc:creator>
  <cp:lastModifiedBy>owner</cp:lastModifiedBy>
  <cp:revision>14</cp:revision>
  <dcterms:created xsi:type="dcterms:W3CDTF">2014-06-25T07:40:22Z</dcterms:created>
  <dcterms:modified xsi:type="dcterms:W3CDTF">2014-06-25T15:04:18Z</dcterms:modified>
</cp:coreProperties>
</file>