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2501896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423374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314966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1749040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209898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32FB7B9E-93D7-44CE-8560-4AAF70D874A4}" type="datetimeFigureOut">
              <a:rPr lang="sk-SK" smtClean="0"/>
              <a:t>13. 11. 2019</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86438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32FB7B9E-93D7-44CE-8560-4AAF70D874A4}" type="datetimeFigureOut">
              <a:rPr lang="sk-SK" smtClean="0"/>
              <a:t>13. 11. 2019</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187731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32FB7B9E-93D7-44CE-8560-4AAF70D874A4}" type="datetimeFigureOut">
              <a:rPr lang="sk-SK" smtClean="0"/>
              <a:t>13. 11. 2019</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389807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32FB7B9E-93D7-44CE-8560-4AAF70D874A4}" type="datetimeFigureOut">
              <a:rPr lang="sk-SK" smtClean="0"/>
              <a:t>13. 11. 2019</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283156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32FB7B9E-93D7-44CE-8560-4AAF70D874A4}" type="datetimeFigureOut">
              <a:rPr lang="sk-SK" smtClean="0"/>
              <a:t>13. 11. 2019</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35207687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32FB7B9E-93D7-44CE-8560-4AAF70D874A4}" type="datetimeFigureOut">
              <a:rPr lang="sk-SK" smtClean="0"/>
              <a:t>13. 11. 2019</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2651B934-C7A2-43FD-AC39-15B8CD7BAE35}" type="slidenum">
              <a:rPr lang="sk-SK" smtClean="0"/>
              <a:t>‹#›</a:t>
            </a:fld>
            <a:endParaRPr lang="sk-SK"/>
          </a:p>
        </p:txBody>
      </p:sp>
    </p:spTree>
    <p:extLst>
      <p:ext uri="{BB962C8B-B14F-4D97-AF65-F5344CB8AC3E}">
        <p14:creationId xmlns:p14="http://schemas.microsoft.com/office/powerpoint/2010/main" val="51525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t="2000" r="7000" b="75000"/>
          </a:stretch>
        </a:blipFill>
        <a:effectLst/>
      </p:bgPr>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B7B9E-93D7-44CE-8560-4AAF70D874A4}" type="datetimeFigureOut">
              <a:rPr lang="sk-SK" smtClean="0"/>
              <a:t>13. 11. 2019</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1B934-C7A2-43FD-AC39-15B8CD7BAE35}" type="slidenum">
              <a:rPr lang="sk-SK" smtClean="0"/>
              <a:t>‹#›</a:t>
            </a:fld>
            <a:endParaRPr lang="sk-SK"/>
          </a:p>
        </p:txBody>
      </p:sp>
    </p:spTree>
    <p:extLst>
      <p:ext uri="{BB962C8B-B14F-4D97-AF65-F5344CB8AC3E}">
        <p14:creationId xmlns:p14="http://schemas.microsoft.com/office/powerpoint/2010/main" val="17463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1524000" y="2197289"/>
            <a:ext cx="9144000" cy="573206"/>
          </a:xfrm>
        </p:spPr>
        <p:txBody>
          <a:bodyPr>
            <a:normAutofit/>
          </a:bodyPr>
          <a:lstStyle/>
          <a:p>
            <a:r>
              <a:rPr lang="sk-SK" sz="3200" b="1" dirty="0">
                <a:ln w="17780" cmpd="sng">
                  <a:solidFill>
                    <a:srgbClr val="FFFFFF"/>
                  </a:solidFill>
                  <a:prstDash val="solid"/>
                  <a:miter lim="800000"/>
                </a:ln>
                <a:solidFill>
                  <a:schemeClr val="tx2">
                    <a:lumMod val="75000"/>
                  </a:schemeClr>
                </a:solidFill>
                <a:effectLst>
                  <a:outerShdw blurRad="50800" algn="tl" rotWithShape="0">
                    <a:srgbClr val="000000"/>
                  </a:outerShdw>
                </a:effectLst>
                <a:latin typeface="+mn-lt"/>
              </a:rPr>
              <a:t>Gymnázium Janka </a:t>
            </a:r>
            <a:r>
              <a:rPr lang="sk-SK" sz="3200" b="1" dirty="0" smtClean="0">
                <a:ln w="17780" cmpd="sng">
                  <a:solidFill>
                    <a:srgbClr val="FFFFFF"/>
                  </a:solidFill>
                  <a:prstDash val="solid"/>
                  <a:miter lim="800000"/>
                </a:ln>
                <a:solidFill>
                  <a:schemeClr val="tx2">
                    <a:lumMod val="75000"/>
                  </a:schemeClr>
                </a:solidFill>
                <a:effectLst>
                  <a:outerShdw blurRad="50800" algn="tl" rotWithShape="0">
                    <a:srgbClr val="000000"/>
                  </a:outerShdw>
                </a:effectLst>
                <a:latin typeface="+mn-lt"/>
              </a:rPr>
              <a:t>Kráľa, Ul. SNP 3, Zlaté Moravce</a:t>
            </a:r>
            <a:endParaRPr lang="sk-SK" sz="3200" dirty="0">
              <a:latin typeface="+mn-lt"/>
            </a:endParaRPr>
          </a:p>
        </p:txBody>
      </p:sp>
      <p:sp>
        <p:nvSpPr>
          <p:cNvPr id="7" name="Rectangle 12"/>
          <p:cNvSpPr>
            <a:spLocks noGrp="1" noChangeArrowheads="1"/>
          </p:cNvSpPr>
          <p:nvPr>
            <p:ph type="subTitle" idx="1"/>
          </p:nvPr>
        </p:nvSpPr>
        <p:spPr bwMode="auto">
          <a:xfrm>
            <a:off x="1524000" y="3121869"/>
            <a:ext cx="9144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400" b="1" i="0" u="none" strike="noStrike" cap="none" normalizeH="0" baseline="0" dirty="0" smtClean="0">
                <a:ln>
                  <a:noFill/>
                </a:ln>
                <a:solidFill>
                  <a:srgbClr val="365F91"/>
                </a:solidFill>
                <a:effectLst/>
                <a:latin typeface="Calibri" pitchFamily="34" charset="0"/>
                <a:ea typeface="Calibri" pitchFamily="34" charset="0"/>
                <a:cs typeface="Times New Roman" pitchFamily="18" charset="0"/>
              </a:rPr>
              <a:t>Kľúčová akcia KA229 </a:t>
            </a:r>
            <a:r>
              <a:rPr lang="sk-SK" sz="2400" dirty="0">
                <a:latin typeface="Arial" pitchFamily="34" charset="0"/>
                <a:ea typeface="Calibri" pitchFamily="34" charset="0"/>
                <a:cs typeface="Arial" pitchFamily="34" charset="0"/>
              </a:rPr>
              <a:t> </a:t>
            </a:r>
            <a:r>
              <a:rPr lang="sk-SK" sz="2400" dirty="0" smtClean="0">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sk-SK" sz="2400" dirty="0" smtClean="0">
                <a:latin typeface="Arial" pitchFamily="34" charset="0"/>
                <a:ea typeface="Calibri" pitchFamily="34" charset="0"/>
                <a:cs typeface="Arial" pitchFamily="34" charset="0"/>
              </a:rPr>
              <a:t> </a:t>
            </a:r>
            <a:r>
              <a:rPr kumimoji="0" lang="sk-SK" sz="2400" b="1" i="0" u="none" strike="noStrike" cap="none" normalizeH="0" baseline="0" dirty="0" smtClean="0">
                <a:ln>
                  <a:noFill/>
                </a:ln>
                <a:solidFill>
                  <a:srgbClr val="365F91"/>
                </a:solidFill>
                <a:effectLst/>
                <a:latin typeface="Calibri" pitchFamily="34" charset="0"/>
                <a:ea typeface="Calibri" pitchFamily="34" charset="0"/>
                <a:cs typeface="Times New Roman" pitchFamily="18" charset="0"/>
              </a:rPr>
              <a:t>Strategické partnerstvá </a:t>
            </a: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sk-SK" sz="1000" dirty="0" smtClean="0">
                <a:latin typeface="Calibri" pitchFamily="34" charset="0"/>
                <a:ea typeface="Calibri" pitchFamily="34" charset="0"/>
                <a:cs typeface="Times New Roman" pitchFamily="18" charset="0"/>
              </a:rPr>
              <a:t>S</a:t>
            </a:r>
            <a:r>
              <a:rPr kumimoji="0" lang="sk-SK"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polufinancované Európskou úniou</a:t>
            </a:r>
            <a:endParaRPr kumimoji="0" lang="sk-SK"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k-SK"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prostredníctvom programu </a:t>
            </a:r>
            <a:r>
              <a:rPr kumimoji="0" lang="sk-SK"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Erasmus</a:t>
            </a:r>
            <a:r>
              <a:rPr kumimoji="0" lang="sk-SK"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sk-SK" sz="16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Student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motivation</a:t>
            </a: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across</a:t>
            </a: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borders</a:t>
            </a: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a:t>
            </a: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Austrian</a:t>
            </a:r>
            <a:r>
              <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-Slovak </a:t>
            </a:r>
            <a:r>
              <a:rPr kumimoji="0" lang="sk-SK"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collaboration</a:t>
            </a:r>
            <a:endParaRPr kumimoji="0" lang="sk-SK"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algn="ctr" eaLnBrk="0" fontAlgn="base" hangingPunct="0">
              <a:spcBef>
                <a:spcPct val="0"/>
              </a:spcBef>
              <a:spcAft>
                <a:spcPct val="0"/>
              </a:spcAft>
            </a:pPr>
            <a:endParaRPr kumimoji="0" lang="sk-S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k-SK" sz="20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Motivovaním žiakov prekračujeme hranice - spolupráca Rakúska a Slovenska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sk-SK"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130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2512" y="2011252"/>
            <a:ext cx="10508777"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dirty="0" smtClean="0">
                <a:ln>
                  <a:noFill/>
                </a:ln>
                <a:effectLst/>
                <a:latin typeface="Calibri" pitchFamily="34" charset="0"/>
                <a:ea typeface="Calibri" pitchFamily="34" charset="0"/>
                <a:cs typeface="FreeSans"/>
              </a:rPr>
              <a:t>C2</a:t>
            </a:r>
            <a:r>
              <a:rPr kumimoji="0" lang="en-GB" sz="2000" b="0" i="0" u="none" strike="noStrike" cap="none" normalizeH="0" baseline="0" dirty="0" smtClean="0">
                <a:ln>
                  <a:noFill/>
                </a:ln>
                <a:effectLst/>
                <a:latin typeface="Calibri" pitchFamily="34" charset="0"/>
                <a:ea typeface="Calibri" pitchFamily="34" charset="0"/>
                <a:cs typeface="FreeSans"/>
              </a:rPr>
              <a:t>: </a:t>
            </a:r>
            <a:r>
              <a:rPr kumimoji="0" lang="en-GB" sz="2000" b="1" i="0" u="none" strike="noStrike" cap="none" normalizeH="0" baseline="0" dirty="0" smtClean="0">
                <a:ln>
                  <a:noFill/>
                </a:ln>
                <a:effectLst/>
                <a:latin typeface="Calibri" pitchFamily="34" charset="0"/>
                <a:ea typeface="Calibri" pitchFamily="34" charset="0"/>
                <a:cs typeface="FreeSans"/>
              </a:rPr>
              <a:t>Social Media and digital learning (Austria)</a:t>
            </a:r>
            <a:endParaRPr kumimoji="0" lang="sk-SK"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ea typeface="Calibri" pitchFamily="34" charset="0"/>
                <a:cs typeface="FreeSans"/>
              </a:rPr>
              <a:t>The project is integrated into the goal of open education and innovative practices in the digital age. The students will not use their mobile phone for one day and after some cultural visits they will discuss how digital learning strategies can help learning-impaired and socially disadvantaged students to learn. New learning strategies will be developed together, which should be implemented in the second year of the Erasmus project.</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dĺžnik 2"/>
          <p:cNvSpPr/>
          <p:nvPr/>
        </p:nvSpPr>
        <p:spPr>
          <a:xfrm>
            <a:off x="832512" y="4135406"/>
            <a:ext cx="10508778" cy="1938992"/>
          </a:xfrm>
          <a:prstGeom prst="rect">
            <a:avLst/>
          </a:prstGeom>
        </p:spPr>
        <p:txBody>
          <a:bodyPr wrap="square">
            <a:spAutoFit/>
          </a:bodyPr>
          <a:lstStyle/>
          <a:p>
            <a:pPr algn="just"/>
            <a:r>
              <a:rPr lang="sk-SK" sz="2000" b="1" dirty="0">
                <a:solidFill>
                  <a:srgbClr val="7030A0"/>
                </a:solidFill>
              </a:rPr>
              <a:t>C2</a:t>
            </a:r>
            <a:r>
              <a:rPr lang="sk-SK" sz="2000" dirty="0">
                <a:solidFill>
                  <a:srgbClr val="7030A0"/>
                </a:solidFill>
              </a:rPr>
              <a:t>: </a:t>
            </a:r>
            <a:r>
              <a:rPr lang="sk-SK" sz="2000" b="1" i="1" dirty="0">
                <a:solidFill>
                  <a:srgbClr val="7030A0"/>
                </a:solidFill>
              </a:rPr>
              <a:t>Sociálne médiá a digitálne vzdelávanie (Rakúsko)</a:t>
            </a:r>
            <a:endParaRPr lang="sk-SK" sz="2000" dirty="0">
              <a:solidFill>
                <a:srgbClr val="7030A0"/>
              </a:solidFill>
            </a:endParaRPr>
          </a:p>
          <a:p>
            <a:pPr algn="just"/>
            <a:r>
              <a:rPr lang="sk-SK" sz="2000" dirty="0">
                <a:solidFill>
                  <a:srgbClr val="7030A0"/>
                </a:solidFill>
              </a:rPr>
              <a:t>Projekt zahŕňa otvorené vzdelávanie a inovatívne postupy v digitálnej dobe. Jeden deň študenti nebudú používať mobilný telefón a po návšteve niekoľkých kultúrnych pamiatok budú diskutovať o tom, ako môžu digitálne vzdelávacie stratégie pomôcť žiakom s poruchami učenia a sociálne znevýhodneným žiakom vo vyučovacom procese. Získané vzdelávacie stratégie budú implementované v druhom roku projektu.</a:t>
            </a:r>
          </a:p>
        </p:txBody>
      </p:sp>
    </p:spTree>
    <p:extLst>
      <p:ext uri="{BB962C8B-B14F-4D97-AF65-F5344CB8AC3E}">
        <p14:creationId xmlns:p14="http://schemas.microsoft.com/office/powerpoint/2010/main" val="8429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9808" y="2257692"/>
            <a:ext cx="10426891"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2200" b="1" i="0" u="none" strike="noStrike" cap="none" normalizeH="0" baseline="0" dirty="0" smtClean="0">
                <a:ln>
                  <a:noFill/>
                </a:ln>
                <a:solidFill>
                  <a:schemeClr val="accent1">
                    <a:lumMod val="50000"/>
                  </a:schemeClr>
                </a:solidFill>
                <a:effectLst/>
                <a:latin typeface="Calibri" pitchFamily="34" charset="0"/>
                <a:ea typeface="Calibri" pitchFamily="34" charset="0"/>
                <a:cs typeface="FreeSans"/>
              </a:rPr>
              <a:t>C3</a:t>
            </a:r>
            <a:r>
              <a:rPr kumimoji="0" lang="sk-SK" sz="2200" b="0" i="0" u="none" strike="noStrike" cap="none" normalizeH="0" baseline="0" dirty="0" smtClean="0">
                <a:ln>
                  <a:noFill/>
                </a:ln>
                <a:solidFill>
                  <a:schemeClr val="accent1">
                    <a:lumMod val="50000"/>
                  </a:schemeClr>
                </a:solidFill>
                <a:effectLst/>
                <a:latin typeface="Calibri" pitchFamily="34" charset="0"/>
                <a:ea typeface="Calibri" pitchFamily="34" charset="0"/>
                <a:cs typeface="FreeSans"/>
              </a:rPr>
              <a:t>: </a:t>
            </a:r>
            <a:r>
              <a:rPr kumimoji="0" lang="en-GB" sz="2200" b="1" i="1" u="none" strike="noStrike" cap="none" normalizeH="0" baseline="0" dirty="0" smtClean="0">
                <a:ln>
                  <a:noFill/>
                </a:ln>
                <a:solidFill>
                  <a:schemeClr val="accent1">
                    <a:lumMod val="50000"/>
                  </a:schemeClr>
                </a:solidFill>
                <a:effectLst/>
                <a:latin typeface="Calibri" pitchFamily="34" charset="0"/>
                <a:ea typeface="Calibri" pitchFamily="34" charset="0"/>
                <a:cs typeface="FreeSans"/>
              </a:rPr>
              <a:t>Project Week in Brussels</a:t>
            </a:r>
            <a:endParaRPr kumimoji="0" lang="sk-SK" sz="2200" b="0" i="0" u="none" strike="noStrike" cap="none" normalizeH="0" baseline="0" dirty="0" smtClean="0">
              <a:ln>
                <a:noFill/>
              </a:ln>
              <a:solidFill>
                <a:schemeClr val="accent1">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accent1">
                    <a:lumMod val="50000"/>
                  </a:schemeClr>
                </a:solidFill>
                <a:effectLst/>
                <a:latin typeface="Calibri" pitchFamily="34" charset="0"/>
                <a:ea typeface="Calibri" pitchFamily="34" charset="0"/>
                <a:cs typeface="FreeSans"/>
              </a:rPr>
              <a:t>The project days in Brussels should unite the main objectives of our project both the value of the European heritage and new education and teaching methods that are developed together with students.</a:t>
            </a:r>
            <a:endParaRPr kumimoji="0" lang="en-GB" sz="22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3" name="Obdĺžnik 2"/>
          <p:cNvSpPr/>
          <p:nvPr/>
        </p:nvSpPr>
        <p:spPr>
          <a:xfrm>
            <a:off x="859807" y="3936316"/>
            <a:ext cx="10426891" cy="1107996"/>
          </a:xfrm>
          <a:prstGeom prst="rect">
            <a:avLst/>
          </a:prstGeom>
        </p:spPr>
        <p:txBody>
          <a:bodyPr wrap="square">
            <a:spAutoFit/>
          </a:bodyPr>
          <a:lstStyle/>
          <a:p>
            <a:r>
              <a:rPr lang="sk-SK" sz="2200" b="1" dirty="0">
                <a:solidFill>
                  <a:srgbClr val="7030A0"/>
                </a:solidFill>
              </a:rPr>
              <a:t>C3</a:t>
            </a:r>
            <a:r>
              <a:rPr lang="sk-SK" sz="2200" dirty="0">
                <a:solidFill>
                  <a:srgbClr val="7030A0"/>
                </a:solidFill>
              </a:rPr>
              <a:t>: </a:t>
            </a:r>
            <a:r>
              <a:rPr lang="sk-SK" sz="2200" b="1" i="1" dirty="0">
                <a:solidFill>
                  <a:srgbClr val="7030A0"/>
                </a:solidFill>
              </a:rPr>
              <a:t>Projektový týždeň v Bruseli</a:t>
            </a:r>
            <a:endParaRPr lang="sk-SK" sz="2200" dirty="0">
              <a:solidFill>
                <a:srgbClr val="7030A0"/>
              </a:solidFill>
            </a:endParaRPr>
          </a:p>
          <a:p>
            <a:pPr algn="just"/>
            <a:r>
              <a:rPr lang="sk-SK" sz="2200" dirty="0">
                <a:solidFill>
                  <a:srgbClr val="7030A0"/>
                </a:solidFill>
              </a:rPr>
              <a:t>Spoločný pobyt v Bruseli bude zhodnotením hlavných cieľov projektu, ktorými sú spoznávanie hodnôt Európskeho dedičstva a využívanie nových vzdelávacích metód.</a:t>
            </a:r>
          </a:p>
        </p:txBody>
      </p:sp>
    </p:spTree>
    <p:extLst>
      <p:ext uri="{BB962C8B-B14F-4D97-AF65-F5344CB8AC3E}">
        <p14:creationId xmlns:p14="http://schemas.microsoft.com/office/powerpoint/2010/main" val="274308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9808" y="1657529"/>
            <a:ext cx="10467833"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Očakávané výsledky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k-SK" sz="2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endParaRPr>
          </a:p>
          <a:p>
            <a:pPr lvl="0" algn="just" fontAlgn="base">
              <a:spcBef>
                <a:spcPct val="0"/>
              </a:spcBef>
              <a:spcAft>
                <a:spcPct val="0"/>
              </a:spcAft>
            </a:pPr>
            <a:r>
              <a:rPr lang="sk-SK" sz="2400" dirty="0" smtClean="0">
                <a:solidFill>
                  <a:schemeClr val="accent1">
                    <a:lumMod val="50000"/>
                  </a:schemeClr>
                </a:solidFill>
              </a:rPr>
              <a:t>Cieľom </a:t>
            </a:r>
            <a:r>
              <a:rPr lang="sk-SK" sz="2400" dirty="0">
                <a:solidFill>
                  <a:schemeClr val="accent1">
                    <a:lumMod val="50000"/>
                  </a:schemeClr>
                </a:solidFill>
              </a:rPr>
              <a:t>nášho projektu </a:t>
            </a:r>
            <a:r>
              <a:rPr lang="sk-SK" sz="2400" dirty="0" smtClean="0">
                <a:solidFill>
                  <a:schemeClr val="accent1">
                    <a:lumMod val="50000"/>
                  </a:schemeClr>
                </a:solidFill>
              </a:rPr>
              <a:t>je výmena </a:t>
            </a:r>
            <a:r>
              <a:rPr lang="sk-SK" sz="2400" dirty="0">
                <a:solidFill>
                  <a:schemeClr val="accent1">
                    <a:lumMod val="50000"/>
                  </a:schemeClr>
                </a:solidFill>
              </a:rPr>
              <a:t>a zdieľanie </a:t>
            </a:r>
            <a:r>
              <a:rPr lang="sk-SK" sz="2400" dirty="0" smtClean="0">
                <a:solidFill>
                  <a:schemeClr val="accent1">
                    <a:lumMod val="50000"/>
                  </a:schemeClr>
                </a:solidFill>
              </a:rPr>
              <a:t>stratégií </a:t>
            </a:r>
            <a:r>
              <a:rPr lang="sk-SK" sz="2400" dirty="0">
                <a:solidFill>
                  <a:schemeClr val="accent1">
                    <a:lumMod val="50000"/>
                  </a:schemeClr>
                </a:solidFill>
              </a:rPr>
              <a:t>na rôzne témy </a:t>
            </a:r>
            <a:r>
              <a:rPr lang="sk-SK" sz="2400" dirty="0" smtClean="0">
                <a:solidFill>
                  <a:schemeClr val="accent1">
                    <a:lumMod val="50000"/>
                  </a:schemeClr>
                </a:solidFill>
              </a:rPr>
              <a:t>and problémy vo vyučovacom procese </a:t>
            </a:r>
            <a:r>
              <a:rPr lang="sk-SK" sz="2400" dirty="0">
                <a:solidFill>
                  <a:schemeClr val="accent1">
                    <a:lumMod val="50000"/>
                  </a:schemeClr>
                </a:solidFill>
              </a:rPr>
              <a:t>a </a:t>
            </a:r>
            <a:r>
              <a:rPr lang="sk-SK" sz="2400" dirty="0" smtClean="0">
                <a:solidFill>
                  <a:schemeClr val="accent1">
                    <a:lumMod val="50000"/>
                  </a:schemeClr>
                </a:solidFill>
              </a:rPr>
              <a:t>získavanie </a:t>
            </a:r>
            <a:r>
              <a:rPr lang="sk-SK" sz="2400" dirty="0">
                <a:solidFill>
                  <a:schemeClr val="accent1">
                    <a:lumMod val="50000"/>
                  </a:schemeClr>
                </a:solidFill>
              </a:rPr>
              <a:t>riešenia a </a:t>
            </a:r>
            <a:r>
              <a:rPr lang="sk-SK" sz="2400" dirty="0" smtClean="0">
                <a:solidFill>
                  <a:schemeClr val="accent1">
                    <a:lumMod val="50000"/>
                  </a:schemeClr>
                </a:solidFill>
              </a:rPr>
              <a:t>nápadov </a:t>
            </a:r>
            <a:r>
              <a:rPr lang="sk-SK" sz="2400" dirty="0">
                <a:solidFill>
                  <a:schemeClr val="accent1">
                    <a:lumMod val="50000"/>
                  </a:schemeClr>
                </a:solidFill>
              </a:rPr>
              <a:t>od študentov, </a:t>
            </a:r>
            <a:r>
              <a:rPr lang="sk-SK" sz="2400" dirty="0" smtClean="0">
                <a:solidFill>
                  <a:schemeClr val="accent1">
                    <a:lumMod val="50000"/>
                  </a:schemeClr>
                </a:solidFill>
              </a:rPr>
              <a:t>ako sú otázky predčasného ukončenia školskej </a:t>
            </a:r>
            <a:r>
              <a:rPr lang="sk-SK" sz="2400" dirty="0">
                <a:solidFill>
                  <a:schemeClr val="accent1">
                    <a:lumMod val="50000"/>
                  </a:schemeClr>
                </a:solidFill>
              </a:rPr>
              <a:t>dochádzky, </a:t>
            </a:r>
            <a:r>
              <a:rPr lang="sk-SK" sz="2400" dirty="0" smtClean="0">
                <a:solidFill>
                  <a:schemeClr val="accent1">
                    <a:lumMod val="50000"/>
                  </a:schemeClr>
                </a:solidFill>
              </a:rPr>
              <a:t>motivácie študentov, </a:t>
            </a:r>
            <a:r>
              <a:rPr lang="sk-SK" sz="2400" dirty="0">
                <a:solidFill>
                  <a:schemeClr val="accent1">
                    <a:lumMod val="50000"/>
                  </a:schemeClr>
                </a:solidFill>
              </a:rPr>
              <a:t>digitálne </a:t>
            </a:r>
            <a:r>
              <a:rPr lang="sk-SK" sz="2400" dirty="0" smtClean="0">
                <a:solidFill>
                  <a:schemeClr val="accent1">
                    <a:lumMod val="50000"/>
                  </a:schemeClr>
                </a:solidFill>
              </a:rPr>
              <a:t>vyučovanie, </a:t>
            </a:r>
            <a:r>
              <a:rPr lang="sk-SK" sz="2400" dirty="0">
                <a:solidFill>
                  <a:schemeClr val="accent1">
                    <a:lumMod val="50000"/>
                  </a:schemeClr>
                </a:solidFill>
              </a:rPr>
              <a:t>začlenenie </a:t>
            </a:r>
            <a:r>
              <a:rPr lang="sk-SK" sz="2400" dirty="0" smtClean="0">
                <a:solidFill>
                  <a:schemeClr val="accent1">
                    <a:lumMod val="50000"/>
                  </a:schemeClr>
                </a:solidFill>
              </a:rPr>
              <a:t>otázky </a:t>
            </a:r>
            <a:r>
              <a:rPr lang="sk-SK" sz="2400" dirty="0" err="1" smtClean="0">
                <a:solidFill>
                  <a:schemeClr val="accent1">
                    <a:lumMod val="50000"/>
                  </a:schemeClr>
                </a:solidFill>
              </a:rPr>
              <a:t>multikulturalizmu</a:t>
            </a:r>
            <a:r>
              <a:rPr lang="sk-SK" sz="2400" dirty="0" smtClean="0">
                <a:solidFill>
                  <a:schemeClr val="accent1">
                    <a:lumMod val="50000"/>
                  </a:schemeClr>
                </a:solidFill>
              </a:rPr>
              <a:t> do </a:t>
            </a:r>
            <a:r>
              <a:rPr lang="sk-SK" sz="2400" dirty="0">
                <a:solidFill>
                  <a:schemeClr val="accent1">
                    <a:lumMod val="50000"/>
                  </a:schemeClr>
                </a:solidFill>
              </a:rPr>
              <a:t>vzdelávania, ako aj </a:t>
            </a:r>
            <a:r>
              <a:rPr lang="sk-SK" sz="2400" dirty="0" smtClean="0">
                <a:solidFill>
                  <a:schemeClr val="accent1">
                    <a:lumMod val="50000"/>
                  </a:schemeClr>
                </a:solidFill>
              </a:rPr>
              <a:t>zlepšenie </a:t>
            </a:r>
            <a:r>
              <a:rPr lang="sk-SK" sz="2400" dirty="0">
                <a:solidFill>
                  <a:schemeClr val="accent1">
                    <a:lumMod val="50000"/>
                  </a:schemeClr>
                </a:solidFill>
              </a:rPr>
              <a:t>jazykových zručností</a:t>
            </a:r>
            <a:r>
              <a:rPr lang="sk-SK" sz="2400" dirty="0" smtClean="0">
                <a:solidFill>
                  <a:schemeClr val="accent1">
                    <a:lumMod val="50000"/>
                  </a:schemeClr>
                </a:solidFill>
              </a:rPr>
              <a:t>.</a:t>
            </a:r>
          </a:p>
          <a:p>
            <a:pPr lvl="0" algn="just" fontAlgn="base">
              <a:spcBef>
                <a:spcPct val="0"/>
              </a:spcBef>
              <a:spcAft>
                <a:spcPct val="0"/>
              </a:spcAft>
            </a:pPr>
            <a:r>
              <a:rPr lang="sk-SK" sz="2400" dirty="0" smtClean="0">
                <a:solidFill>
                  <a:schemeClr val="accent1">
                    <a:lumMod val="50000"/>
                  </a:schemeClr>
                </a:solidFill>
              </a:rPr>
              <a:t>Pozorovaním, monitorovaním, </a:t>
            </a:r>
            <a:r>
              <a:rPr lang="sk-SK" sz="2400" dirty="0">
                <a:solidFill>
                  <a:schemeClr val="accent1">
                    <a:lumMod val="50000"/>
                  </a:schemeClr>
                </a:solidFill>
              </a:rPr>
              <a:t>ako aj on-line </a:t>
            </a:r>
            <a:r>
              <a:rPr lang="sk-SK" sz="2400" dirty="0" smtClean="0">
                <a:solidFill>
                  <a:schemeClr val="accent1">
                    <a:lumMod val="50000"/>
                  </a:schemeClr>
                </a:solidFill>
              </a:rPr>
              <a:t>prieskumom SELFIE </a:t>
            </a:r>
            <a:r>
              <a:rPr lang="sk-SK" sz="2400" dirty="0">
                <a:solidFill>
                  <a:schemeClr val="accent1">
                    <a:lumMod val="50000"/>
                  </a:schemeClr>
                </a:solidFill>
              </a:rPr>
              <a:t>a </a:t>
            </a:r>
            <a:r>
              <a:rPr lang="sk-SK" sz="2400" dirty="0" smtClean="0">
                <a:solidFill>
                  <a:schemeClr val="accent1">
                    <a:lumMod val="50000"/>
                  </a:schemeClr>
                </a:solidFill>
              </a:rPr>
              <a:t>zlepšením kontroly výsledkov </a:t>
            </a:r>
            <a:r>
              <a:rPr lang="sk-SK" sz="2400" dirty="0">
                <a:solidFill>
                  <a:schemeClr val="accent1">
                    <a:lumMod val="50000"/>
                  </a:schemeClr>
                </a:solidFill>
              </a:rPr>
              <a:t>v </a:t>
            </a:r>
            <a:r>
              <a:rPr lang="sk-SK" sz="2400" dirty="0" smtClean="0">
                <a:solidFill>
                  <a:schemeClr val="accent1">
                    <a:lumMod val="50000"/>
                  </a:schemeClr>
                </a:solidFill>
              </a:rPr>
              <a:t>učení chceme zistiť  či ciele, ktoré sme si stanovili budú splnené.</a:t>
            </a:r>
            <a:r>
              <a:rPr kumimoji="0" lang="sk-SK" sz="1200" b="0"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a:t>
            </a:r>
            <a:endParaRPr kumimoji="0" lang="sk-SK" sz="1800"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
        <p:nvSpPr>
          <p:cNvPr id="3" name="Obdĺžnik 2"/>
          <p:cNvSpPr/>
          <p:nvPr/>
        </p:nvSpPr>
        <p:spPr>
          <a:xfrm>
            <a:off x="857224" y="5967925"/>
            <a:ext cx="10470417" cy="261610"/>
          </a:xfrm>
          <a:prstGeom prst="rect">
            <a:avLst/>
          </a:prstGeom>
        </p:spPr>
        <p:txBody>
          <a:bodyPr wrap="square">
            <a:spAutoFit/>
          </a:bodyPr>
          <a:lstStyle/>
          <a:p>
            <a:pPr lvl="0" algn="ctr" fontAlgn="base">
              <a:spcBef>
                <a:spcPct val="0"/>
              </a:spcBef>
              <a:spcAft>
                <a:spcPct val="0"/>
              </a:spcAft>
            </a:pPr>
            <a:r>
              <a:rPr kumimoji="0" lang="sk-SK" sz="1100" b="0" i="0" u="none" strike="noStrike" cap="none" normalizeH="0" baseline="0" dirty="0" smtClean="0">
                <a:ln>
                  <a:noFill/>
                </a:ln>
                <a:solidFill>
                  <a:srgbClr val="151515"/>
                </a:solidFill>
                <a:effectLst/>
                <a:latin typeface="Calibri" pitchFamily="34" charset="0"/>
                <a:ea typeface="Times New Roman" pitchFamily="18" charset="0"/>
                <a:cs typeface="Times New Roman" pitchFamily="18" charset="0"/>
              </a:rPr>
              <a:t>Táto prezentácia reprezentuje výlučne názor autorov. Komisia ani Národná agentúra nezodpovedajú za akékoľvek použitie informácií obsiahnutých v tomto texte.</a:t>
            </a:r>
            <a:endParaRPr kumimoji="0" lang="sk-SK"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594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1310185" y="1965277"/>
            <a:ext cx="9403308" cy="4211685"/>
          </a:xfrm>
        </p:spPr>
        <p:txBody>
          <a:bodyPr>
            <a:noAutofit/>
          </a:bodyPr>
          <a:lstStyle/>
          <a:p>
            <a:pPr marL="0" indent="0" algn="just">
              <a:buNone/>
            </a:pPr>
            <a:r>
              <a:rPr lang="sk-SK" sz="2000" dirty="0" smtClean="0"/>
              <a:t>Program ERASMUS+ je programom Európskej únie v oblasti vzdelávania, odbornej prípravy, mládeže a športu. Projekty umožňujú učiacim sa a zamestnancom zlepšiť si svoje zručnosti, zvýšiť si svoje šance zamestnať sa a získať kultúrne povedomie.</a:t>
            </a:r>
          </a:p>
          <a:p>
            <a:pPr marL="0" indent="0" algn="just">
              <a:buNone/>
            </a:pPr>
            <a:endParaRPr lang="sk-SK" sz="2000" dirty="0" smtClean="0"/>
          </a:p>
          <a:p>
            <a:pPr marL="0" indent="0" algn="just">
              <a:buNone/>
            </a:pPr>
            <a:r>
              <a:rPr lang="sk-SK" sz="2000" dirty="0" smtClean="0"/>
              <a:t>V oblasti školského vzdelávania umožňuje program ERASMUS+ školám organizovať výučbu a prípravu pre učiteľov a ostatných zamestnancov v zahraničí, vymieňať si to najlepšie v modernej európskej praxi v oblasti školského vzdelávania a skvalitniť svoju prax. </a:t>
            </a:r>
          </a:p>
          <a:p>
            <a:pPr marL="0" indent="0" algn="just">
              <a:buNone/>
            </a:pPr>
            <a:endParaRPr lang="sk-SK" sz="2000" dirty="0" smtClean="0"/>
          </a:p>
          <a:p>
            <a:pPr marL="0" indent="0" algn="just">
              <a:buNone/>
            </a:pPr>
            <a:r>
              <a:rPr lang="sk-SK" sz="2000" dirty="0" smtClean="0"/>
              <a:t>Kľúčová akcia 2 – Strategické partnerstvá ERASMUS+ poskytuje možnosť spolupráce organizáciám v rámci partnerstva s kolegami z Európy. </a:t>
            </a:r>
          </a:p>
          <a:p>
            <a:pPr marL="0" indent="0" algn="just">
              <a:buNone/>
            </a:pPr>
            <a:endParaRPr lang="sk-SK" sz="900" dirty="0" smtClean="0"/>
          </a:p>
          <a:p>
            <a:pPr marL="0" indent="0" algn="just">
              <a:buNone/>
            </a:pPr>
            <a:r>
              <a:rPr lang="sk-SK" sz="900" dirty="0" smtClean="0"/>
              <a:t>Zdroj: Vzor tlačovej správy </a:t>
            </a:r>
          </a:p>
        </p:txBody>
      </p:sp>
    </p:spTree>
    <p:extLst>
      <p:ext uri="{BB962C8B-B14F-4D97-AF65-F5344CB8AC3E}">
        <p14:creationId xmlns:p14="http://schemas.microsoft.com/office/powerpoint/2010/main" val="228733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obsah 3"/>
          <p:cNvSpPr txBox="1">
            <a:spLocks noGrp="1"/>
          </p:cNvSpPr>
          <p:nvPr>
            <p:ph idx="1"/>
          </p:nvPr>
        </p:nvSpPr>
        <p:spPr>
          <a:xfrm>
            <a:off x="901520" y="1825625"/>
            <a:ext cx="11011438" cy="2214965"/>
          </a:xfrm>
          <a:prstGeom prst="rect">
            <a:avLst/>
          </a:prstGeom>
          <a:noFill/>
        </p:spPr>
        <p:txBody>
          <a:bodyPr wrap="square" rtlCol="0">
            <a:spAutoFit/>
          </a:bodyPr>
          <a:lstStyle/>
          <a:p>
            <a:pPr marL="0" indent="0" algn="ctr">
              <a:lnSpc>
                <a:spcPct val="200000"/>
              </a:lnSpc>
              <a:buNone/>
            </a:pPr>
            <a:r>
              <a:rPr lang="sk-SK" sz="3600" b="1" dirty="0" smtClean="0">
                <a:solidFill>
                  <a:schemeClr val="accent1">
                    <a:lumMod val="75000"/>
                  </a:schemeClr>
                </a:solidFill>
              </a:rPr>
              <a:t>Partnerské školy: </a:t>
            </a:r>
          </a:p>
          <a:p>
            <a:pPr marL="1028700" lvl="1" indent="-571500"/>
            <a:r>
              <a:rPr lang="sk-SK" sz="3200" dirty="0" smtClean="0">
                <a:solidFill>
                  <a:schemeClr val="accent1">
                    <a:lumMod val="75000"/>
                  </a:schemeClr>
                </a:solidFill>
              </a:rPr>
              <a:t>HLW </a:t>
            </a:r>
            <a:r>
              <a:rPr lang="sk-SK" sz="3200" dirty="0" err="1">
                <a:solidFill>
                  <a:schemeClr val="accent1">
                    <a:lumMod val="75000"/>
                  </a:schemeClr>
                </a:solidFill>
              </a:rPr>
              <a:t>Tulln</a:t>
            </a:r>
            <a:r>
              <a:rPr lang="sk-SK" sz="3200" dirty="0">
                <a:solidFill>
                  <a:schemeClr val="accent1">
                    <a:lumMod val="75000"/>
                  </a:schemeClr>
                </a:solidFill>
              </a:rPr>
              <a:t>, </a:t>
            </a:r>
            <a:r>
              <a:rPr lang="sk-SK" sz="3200" dirty="0" smtClean="0">
                <a:solidFill>
                  <a:schemeClr val="accent1">
                    <a:lumMod val="75000"/>
                  </a:schemeClr>
                </a:solidFill>
              </a:rPr>
              <a:t>Rakúsko                        </a:t>
            </a:r>
          </a:p>
          <a:p>
            <a:pPr marL="1028700" lvl="1" indent="-571500"/>
            <a:r>
              <a:rPr lang="sk-SK" sz="3200" dirty="0" smtClean="0">
                <a:solidFill>
                  <a:schemeClr val="accent1">
                    <a:lumMod val="75000"/>
                  </a:schemeClr>
                </a:solidFill>
              </a:rPr>
              <a:t>Gymnázium </a:t>
            </a:r>
            <a:r>
              <a:rPr lang="sk-SK" sz="3200" dirty="0" smtClean="0">
                <a:solidFill>
                  <a:schemeClr val="accent1">
                    <a:lumMod val="75000"/>
                  </a:schemeClr>
                </a:solidFill>
              </a:rPr>
              <a:t>Janka Kráľa,Ul.SNP3, </a:t>
            </a:r>
            <a:r>
              <a:rPr lang="sk-SK" sz="3200" dirty="0">
                <a:solidFill>
                  <a:schemeClr val="accent1">
                    <a:lumMod val="75000"/>
                  </a:schemeClr>
                </a:solidFill>
              </a:rPr>
              <a:t>Zlaté Moravce, </a:t>
            </a:r>
            <a:r>
              <a:rPr lang="sk-SK" sz="3200" dirty="0" smtClean="0">
                <a:solidFill>
                  <a:schemeClr val="accent1">
                    <a:lumMod val="75000"/>
                  </a:schemeClr>
                </a:solidFill>
              </a:rPr>
              <a:t>Slovensko</a:t>
            </a:r>
            <a:endParaRPr lang="sk-SK" sz="3200" dirty="0">
              <a:solidFill>
                <a:schemeClr val="accent1">
                  <a:lumMod val="75000"/>
                </a:schemeClr>
              </a:solidFill>
            </a:endParaRPr>
          </a:p>
        </p:txBody>
      </p:sp>
      <p:sp>
        <p:nvSpPr>
          <p:cNvPr id="5" name="Rectangle 1"/>
          <p:cNvSpPr>
            <a:spLocks noChangeArrowheads="1"/>
          </p:cNvSpPr>
          <p:nvPr/>
        </p:nvSpPr>
        <p:spPr bwMode="auto">
          <a:xfrm>
            <a:off x="2268051" y="4814407"/>
            <a:ext cx="74609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36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Trvanie projektu: </a:t>
            </a:r>
            <a:r>
              <a:rPr kumimoji="0" lang="sk-SK" sz="36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1.9.2019 -30.6.2021</a:t>
            </a:r>
            <a:endParaRPr kumimoji="0" lang="sk-SK"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rázok 5" descr="C:\Users\PC\Desktop\5bfd6b1a437039fb5403b464_logo_ohne_tadd-p-500.jpeg"/>
          <p:cNvPicPr/>
          <p:nvPr/>
        </p:nvPicPr>
        <p:blipFill>
          <a:blip r:embed="rId2" cstate="print"/>
          <a:srcRect/>
          <a:stretch>
            <a:fillRect/>
          </a:stretch>
        </p:blipFill>
        <p:spPr bwMode="auto">
          <a:xfrm>
            <a:off x="2268051" y="1825625"/>
            <a:ext cx="1334957" cy="999461"/>
          </a:xfrm>
          <a:prstGeom prst="rect">
            <a:avLst/>
          </a:prstGeom>
          <a:noFill/>
          <a:ln w="9525">
            <a:noFill/>
            <a:miter lim="800000"/>
            <a:headEnd/>
            <a:tailEnd/>
          </a:ln>
        </p:spPr>
      </p:pic>
      <p:pic>
        <p:nvPicPr>
          <p:cNvPr id="7" name="Obrázok 6" descr="C:\Users\NTB108\Downloads\image001.png"/>
          <p:cNvPicPr/>
          <p:nvPr/>
        </p:nvPicPr>
        <p:blipFill>
          <a:blip r:embed="rId3">
            <a:extLst>
              <a:ext uri="{28A0092B-C50C-407E-A947-70E740481C1C}">
                <a14:useLocalDpi xmlns:a14="http://schemas.microsoft.com/office/drawing/2010/main" val="0"/>
              </a:ext>
            </a:extLst>
          </a:blip>
          <a:srcRect/>
          <a:stretch>
            <a:fillRect/>
          </a:stretch>
        </p:blipFill>
        <p:spPr bwMode="auto">
          <a:xfrm>
            <a:off x="8652682" y="1825624"/>
            <a:ext cx="1683496" cy="896009"/>
          </a:xfrm>
          <a:prstGeom prst="rect">
            <a:avLst/>
          </a:prstGeom>
          <a:noFill/>
          <a:ln>
            <a:noFill/>
          </a:ln>
        </p:spPr>
      </p:pic>
      <p:sp>
        <p:nvSpPr>
          <p:cNvPr id="3" name="BlokTextu 2"/>
          <p:cNvSpPr txBox="1"/>
          <p:nvPr/>
        </p:nvSpPr>
        <p:spPr>
          <a:xfrm>
            <a:off x="3603008" y="5643966"/>
            <a:ext cx="4361322" cy="369332"/>
          </a:xfrm>
          <a:prstGeom prst="rect">
            <a:avLst/>
          </a:prstGeom>
          <a:noFill/>
        </p:spPr>
        <p:txBody>
          <a:bodyPr wrap="none" rtlCol="0">
            <a:spAutoFit/>
          </a:bodyPr>
          <a:lstStyle/>
          <a:p>
            <a:r>
              <a:rPr lang="sk-SK" b="1" dirty="0">
                <a:solidFill>
                  <a:schemeClr val="accent1">
                    <a:lumMod val="50000"/>
                  </a:schemeClr>
                </a:solidFill>
              </a:rPr>
              <a:t>Komunikačný jazyk projektu:  </a:t>
            </a:r>
            <a:r>
              <a:rPr lang="sk-SK" dirty="0">
                <a:solidFill>
                  <a:schemeClr val="accent1">
                    <a:lumMod val="50000"/>
                  </a:schemeClr>
                </a:solidFill>
              </a:rPr>
              <a:t>anglický jazyk </a:t>
            </a:r>
          </a:p>
        </p:txBody>
      </p:sp>
    </p:spTree>
    <p:extLst>
      <p:ext uri="{BB962C8B-B14F-4D97-AF65-F5344CB8AC3E}">
        <p14:creationId xmlns:p14="http://schemas.microsoft.com/office/powerpoint/2010/main" val="303495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361789" y="3562434"/>
            <a:ext cx="35844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1" i="0" u="sng"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Projektový tím GJK</a:t>
            </a:r>
            <a:r>
              <a:rPr kumimoji="0" lang="sk-SK" sz="24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k-SK" sz="24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RNDr. Renáta </a:t>
            </a:r>
            <a:r>
              <a:rPr kumimoji="0" lang="sk-SK" sz="2400" b="0" i="0" u="none" strike="noStrike" cap="none" normalizeH="0" baseline="0" dirty="0" err="1" smtClean="0">
                <a:ln>
                  <a:noFill/>
                </a:ln>
                <a:solidFill>
                  <a:schemeClr val="accent1">
                    <a:lumMod val="50000"/>
                  </a:schemeClr>
                </a:solidFill>
                <a:effectLst/>
                <a:ea typeface="Calibri" pitchFamily="34" charset="0"/>
                <a:cs typeface="Times New Roman" pitchFamily="18" charset="0"/>
              </a:rPr>
              <a:t>Kunová</a:t>
            </a: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 PhD. </a:t>
            </a:r>
          </a:p>
          <a:p>
            <a:pPr fontAlgn="base">
              <a:spcBef>
                <a:spcPct val="0"/>
              </a:spcBef>
              <a:spcAft>
                <a:spcPct val="0"/>
              </a:spcAft>
            </a:pP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Mgr. Alena Rakovská</a:t>
            </a:r>
          </a:p>
          <a:p>
            <a:pPr fontAlgn="base">
              <a:spcBef>
                <a:spcPct val="0"/>
              </a:spcBef>
              <a:spcAft>
                <a:spcPct val="0"/>
              </a:spcAft>
            </a:pP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Mgr. Viera </a:t>
            </a:r>
            <a:r>
              <a:rPr kumimoji="0" lang="sk-SK" sz="2400" b="0" i="0" u="none" strike="noStrike" cap="none" normalizeH="0" baseline="0" dirty="0" err="1" smtClean="0">
                <a:ln>
                  <a:noFill/>
                </a:ln>
                <a:solidFill>
                  <a:schemeClr val="accent1">
                    <a:lumMod val="50000"/>
                  </a:schemeClr>
                </a:solidFill>
                <a:effectLst/>
                <a:ea typeface="Calibri" pitchFamily="34" charset="0"/>
                <a:cs typeface="Times New Roman" pitchFamily="18" charset="0"/>
              </a:rPr>
              <a:t>Mihalková</a:t>
            </a:r>
            <a:endPar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Mgr. Ľudmila </a:t>
            </a:r>
            <a:r>
              <a:rPr kumimoji="0" lang="sk-SK" sz="2400" b="0" i="0" u="none" strike="noStrike" cap="none" normalizeH="0" baseline="0" dirty="0" err="1" smtClean="0">
                <a:ln>
                  <a:noFill/>
                </a:ln>
                <a:solidFill>
                  <a:schemeClr val="accent1">
                    <a:lumMod val="50000"/>
                  </a:schemeClr>
                </a:solidFill>
                <a:effectLst/>
                <a:ea typeface="Calibri" pitchFamily="34" charset="0"/>
                <a:cs typeface="Times New Roman" pitchFamily="18" charset="0"/>
              </a:rPr>
              <a:t>Minárová</a:t>
            </a:r>
            <a:endPar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k-SK" sz="2400" b="0" i="0" u="none" strike="noStrike" cap="none" normalizeH="0" baseline="0" dirty="0" smtClean="0">
                <a:ln>
                  <a:noFill/>
                </a:ln>
                <a:solidFill>
                  <a:schemeClr val="accent1">
                    <a:lumMod val="50000"/>
                  </a:schemeClr>
                </a:solidFill>
                <a:effectLst/>
                <a:ea typeface="Calibri" pitchFamily="34" charset="0"/>
                <a:cs typeface="Times New Roman" pitchFamily="18" charset="0"/>
              </a:rPr>
              <a:t>Mgr. Monika </a:t>
            </a:r>
            <a:r>
              <a:rPr kumimoji="0" lang="sk-SK" sz="2400" b="0" i="0" u="none" strike="noStrike" cap="none" normalizeH="0" baseline="0" dirty="0" err="1" smtClean="0">
                <a:ln>
                  <a:noFill/>
                </a:ln>
                <a:solidFill>
                  <a:schemeClr val="accent1">
                    <a:lumMod val="50000"/>
                  </a:schemeClr>
                </a:solidFill>
                <a:effectLst/>
                <a:ea typeface="Calibri" pitchFamily="34" charset="0"/>
                <a:cs typeface="Times New Roman" pitchFamily="18" charset="0"/>
              </a:rPr>
              <a:t>Taligová</a:t>
            </a:r>
            <a:r>
              <a:rPr kumimoji="0" lang="sk-SK" sz="2400" b="0" i="0" u="none" strike="noStrike" cap="none" normalizeH="0" baseline="0" dirty="0" smtClean="0">
                <a:ln>
                  <a:noFill/>
                </a:ln>
                <a:solidFill>
                  <a:schemeClr val="accent1">
                    <a:lumMod val="50000"/>
                  </a:schemeClr>
                </a:solidFill>
                <a:effectLst/>
                <a:cs typeface="Arial" pitchFamily="34" charset="0"/>
              </a:rPr>
              <a:t> </a:t>
            </a:r>
          </a:p>
        </p:txBody>
      </p:sp>
      <p:sp>
        <p:nvSpPr>
          <p:cNvPr id="10" name="BlokTextu 9"/>
          <p:cNvSpPr txBox="1"/>
          <p:nvPr/>
        </p:nvSpPr>
        <p:spPr>
          <a:xfrm>
            <a:off x="3741393" y="1857884"/>
            <a:ext cx="6643734" cy="1200329"/>
          </a:xfrm>
          <a:prstGeom prst="rect">
            <a:avLst/>
          </a:prstGeom>
          <a:noFill/>
        </p:spPr>
        <p:txBody>
          <a:bodyPr wrap="square" rtlCol="0">
            <a:spAutoFit/>
          </a:bodyPr>
          <a:lstStyle/>
          <a:p>
            <a:r>
              <a:rPr lang="sk-SK" sz="2400" b="1" dirty="0" smtClean="0">
                <a:solidFill>
                  <a:schemeClr val="accent1">
                    <a:lumMod val="50000"/>
                  </a:schemeClr>
                </a:solidFill>
              </a:rPr>
              <a:t>Cieľová skupina GJK: </a:t>
            </a:r>
            <a:r>
              <a:rPr lang="sk-SK" sz="2400" dirty="0" smtClean="0">
                <a:solidFill>
                  <a:schemeClr val="accent1">
                    <a:lumMod val="50000"/>
                  </a:schemeClr>
                </a:solidFill>
              </a:rPr>
              <a:t>27 žiakov </a:t>
            </a:r>
          </a:p>
          <a:p>
            <a:r>
              <a:rPr lang="sk-SK" sz="2400" dirty="0" smtClean="0">
                <a:solidFill>
                  <a:schemeClr val="accent1">
                    <a:lumMod val="50000"/>
                  </a:schemeClr>
                </a:solidFill>
              </a:rPr>
              <a:t>	22 žiakov - III.A</a:t>
            </a:r>
          </a:p>
          <a:p>
            <a:r>
              <a:rPr lang="sk-SK" sz="2400" dirty="0" smtClean="0">
                <a:solidFill>
                  <a:schemeClr val="accent1">
                    <a:lumMod val="50000"/>
                  </a:schemeClr>
                </a:solidFill>
              </a:rPr>
              <a:t>  	5 žiakov -  II.A  </a:t>
            </a:r>
          </a:p>
        </p:txBody>
      </p:sp>
    </p:spTree>
    <p:extLst>
      <p:ext uri="{BB962C8B-B14F-4D97-AF65-F5344CB8AC3E}">
        <p14:creationId xmlns:p14="http://schemas.microsoft.com/office/powerpoint/2010/main" val="323295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2115404"/>
            <a:ext cx="10515600" cy="4061560"/>
          </a:xfrm>
        </p:spPr>
        <p:txBody>
          <a:bodyPr/>
          <a:lstStyle/>
          <a:p>
            <a:pPr marL="0" lvl="0" indent="0" fontAlgn="base">
              <a:lnSpc>
                <a:spcPct val="100000"/>
              </a:lnSpc>
              <a:spcBef>
                <a:spcPct val="0"/>
              </a:spcBef>
              <a:spcAft>
                <a:spcPct val="0"/>
              </a:spcAft>
              <a:buNone/>
            </a:pPr>
            <a:r>
              <a:rPr lang="sk-SK" b="1" dirty="0" smtClean="0">
                <a:solidFill>
                  <a:schemeClr val="accent1">
                    <a:lumMod val="50000"/>
                  </a:schemeClr>
                </a:solidFill>
                <a:latin typeface="Calibri" pitchFamily="34" charset="0"/>
                <a:ea typeface="Times New Roman" pitchFamily="18" charset="0"/>
                <a:cs typeface="Times New Roman" pitchFamily="18" charset="0"/>
              </a:rPr>
              <a:t>Ciele</a:t>
            </a:r>
          </a:p>
          <a:p>
            <a:pPr marL="0" lvl="0" indent="0" fontAlgn="base">
              <a:lnSpc>
                <a:spcPct val="100000"/>
              </a:lnSpc>
              <a:spcBef>
                <a:spcPct val="0"/>
              </a:spcBef>
              <a:spcAft>
                <a:spcPct val="0"/>
              </a:spcAft>
              <a:buNone/>
            </a:pPr>
            <a:endParaRPr lang="sk-SK" b="1" dirty="0">
              <a:solidFill>
                <a:schemeClr val="accent1">
                  <a:lumMod val="50000"/>
                </a:schemeClr>
              </a:solidFill>
              <a:latin typeface="Calibri" pitchFamily="34" charset="0"/>
              <a:ea typeface="Times New Roman" pitchFamily="18" charset="0"/>
              <a:cs typeface="Times New Roman" pitchFamily="18" charset="0"/>
            </a:endParaRPr>
          </a:p>
          <a:p>
            <a:pPr lvl="1" eaLnBrk="0" fontAlgn="base" hangingPunct="0">
              <a:lnSpc>
                <a:spcPct val="150000"/>
              </a:lnSpc>
              <a:spcBef>
                <a:spcPct val="0"/>
              </a:spcBef>
              <a:spcAft>
                <a:spcPct val="0"/>
              </a:spcAft>
            </a:pPr>
            <a:r>
              <a:rPr lang="sk-SK" dirty="0">
                <a:solidFill>
                  <a:schemeClr val="accent1">
                    <a:lumMod val="50000"/>
                  </a:schemeClr>
                </a:solidFill>
                <a:latin typeface="Calibri" pitchFamily="34" charset="0"/>
                <a:ea typeface="Times New Roman" pitchFamily="18" charset="0"/>
                <a:cs typeface="Times New Roman" pitchFamily="18" charset="0"/>
              </a:rPr>
              <a:t>Zlepšenie jazykových zručností a kompetencií v cudzom jazyku </a:t>
            </a:r>
            <a:r>
              <a:rPr lang="sk-SK" dirty="0" smtClean="0">
                <a:solidFill>
                  <a:schemeClr val="accent1">
                    <a:lumMod val="50000"/>
                  </a:schemeClr>
                </a:solidFill>
                <a:latin typeface="Calibri" pitchFamily="34" charset="0"/>
                <a:ea typeface="Times New Roman" pitchFamily="18" charset="0"/>
                <a:cs typeface="Times New Roman" pitchFamily="18" charset="0"/>
              </a:rPr>
              <a:t>(Angličtina)</a:t>
            </a:r>
          </a:p>
          <a:p>
            <a:pPr lvl="1" eaLnBrk="0" fontAlgn="base" hangingPunct="0">
              <a:lnSpc>
                <a:spcPct val="150000"/>
              </a:lnSpc>
              <a:spcBef>
                <a:spcPct val="0"/>
              </a:spcBef>
              <a:spcAft>
                <a:spcPct val="0"/>
              </a:spcAft>
            </a:pPr>
            <a:r>
              <a:rPr lang="sk-SK" dirty="0" smtClean="0">
                <a:solidFill>
                  <a:schemeClr val="accent1">
                    <a:lumMod val="50000"/>
                  </a:schemeClr>
                </a:solidFill>
                <a:latin typeface="Calibri" pitchFamily="34" charset="0"/>
                <a:ea typeface="Times New Roman" pitchFamily="18" charset="0"/>
                <a:cs typeface="Times New Roman" pitchFamily="18" charset="0"/>
              </a:rPr>
              <a:t>Nahliadnutie </a:t>
            </a:r>
            <a:r>
              <a:rPr lang="sk-SK" dirty="0">
                <a:solidFill>
                  <a:schemeClr val="accent1">
                    <a:lumMod val="50000"/>
                  </a:schemeClr>
                </a:solidFill>
                <a:latin typeface="Calibri" pitchFamily="34" charset="0"/>
                <a:ea typeface="Times New Roman" pitchFamily="18" charset="0"/>
                <a:cs typeface="Times New Roman" pitchFamily="18" charset="0"/>
              </a:rPr>
              <a:t>do pracovných aktivít v EU </a:t>
            </a:r>
          </a:p>
          <a:p>
            <a:pPr lvl="1" eaLnBrk="0" fontAlgn="base" hangingPunct="0">
              <a:lnSpc>
                <a:spcPct val="150000"/>
              </a:lnSpc>
              <a:spcBef>
                <a:spcPct val="0"/>
              </a:spcBef>
              <a:spcAft>
                <a:spcPct val="0"/>
              </a:spcAft>
            </a:pPr>
            <a:r>
              <a:rPr lang="sk-SK" dirty="0">
                <a:solidFill>
                  <a:schemeClr val="accent1">
                    <a:lumMod val="50000"/>
                  </a:schemeClr>
                </a:solidFill>
                <a:latin typeface="Calibri" pitchFamily="34" charset="0"/>
                <a:ea typeface="Times New Roman" pitchFamily="18" charset="0"/>
                <a:cs typeface="Times New Roman" pitchFamily="18" charset="0"/>
              </a:rPr>
              <a:t>Zodpovedné zaobchádzanie s novodobými médiami a ich uplatnenie v komunikácii v </a:t>
            </a:r>
            <a:r>
              <a:rPr lang="sk-SK" dirty="0" smtClean="0">
                <a:solidFill>
                  <a:schemeClr val="accent1">
                    <a:lumMod val="50000"/>
                  </a:schemeClr>
                </a:solidFill>
                <a:latin typeface="Calibri" pitchFamily="34" charset="0"/>
                <a:ea typeface="Times New Roman" pitchFamily="18" charset="0"/>
                <a:cs typeface="Times New Roman" pitchFamily="18" charset="0"/>
              </a:rPr>
              <a:t>povolaní</a:t>
            </a:r>
            <a:endParaRPr lang="sk-SK"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96944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1625245"/>
            <a:ext cx="10515600" cy="626163"/>
          </a:xfrm>
        </p:spPr>
        <p:txBody>
          <a:bodyPr>
            <a:normAutofit fontScale="90000"/>
          </a:bodyPr>
          <a:lstStyle/>
          <a:p>
            <a:pPr algn="ctr"/>
            <a:r>
              <a:rPr lang="sk-SK" b="1" dirty="0" smtClean="0">
                <a:solidFill>
                  <a:schemeClr val="accent1">
                    <a:lumMod val="50000"/>
                  </a:schemeClr>
                </a:solidFill>
              </a:rPr>
              <a:t>Pracovný postup</a:t>
            </a:r>
            <a:endParaRPr lang="sk-SK" b="1" dirty="0">
              <a:solidFill>
                <a:schemeClr val="accent1">
                  <a:lumMod val="50000"/>
                </a:schemeClr>
              </a:solidFill>
            </a:endParaRPr>
          </a:p>
        </p:txBody>
      </p:sp>
      <p:sp>
        <p:nvSpPr>
          <p:cNvPr id="5" name="Zástupný objekt pre obsah 4"/>
          <p:cNvSpPr>
            <a:spLocks noGrp="1"/>
          </p:cNvSpPr>
          <p:nvPr>
            <p:ph sz="half" idx="1"/>
          </p:nvPr>
        </p:nvSpPr>
        <p:spPr>
          <a:xfrm>
            <a:off x="838200" y="2352416"/>
            <a:ext cx="3979460" cy="4015616"/>
          </a:xfrm>
        </p:spPr>
        <p:txBody>
          <a:bodyPr>
            <a:noAutofit/>
          </a:bodyPr>
          <a:lstStyle/>
          <a:p>
            <a:r>
              <a:rPr lang="sk-SK" sz="2000" dirty="0">
                <a:solidFill>
                  <a:srgbClr val="7030A0"/>
                </a:solidFill>
                <a:latin typeface="Calibri" pitchFamily="34" charset="0"/>
                <a:ea typeface="Times New Roman" pitchFamily="18" charset="0"/>
                <a:cs typeface="Times New Roman" pitchFamily="18" charset="0"/>
              </a:rPr>
              <a:t>September 2019</a:t>
            </a:r>
          </a:p>
          <a:p>
            <a:r>
              <a:rPr lang="sk-SK" sz="2000" dirty="0">
                <a:solidFill>
                  <a:srgbClr val="7030A0"/>
                </a:solidFill>
                <a:latin typeface="Calibri" pitchFamily="34" charset="0"/>
                <a:ea typeface="Times New Roman" pitchFamily="18" charset="0"/>
                <a:cs typeface="Times New Roman" pitchFamily="18" charset="0"/>
              </a:rPr>
              <a:t>Október – December 2019</a:t>
            </a:r>
          </a:p>
          <a:p>
            <a:endParaRPr lang="sk-SK" sz="2000" dirty="0">
              <a:solidFill>
                <a:srgbClr val="7030A0"/>
              </a:solidFill>
              <a:latin typeface="Calibri" pitchFamily="34" charset="0"/>
              <a:ea typeface="Times New Roman" pitchFamily="18" charset="0"/>
              <a:cs typeface="Times New Roman" pitchFamily="18" charset="0"/>
            </a:endParaRPr>
          </a:p>
          <a:p>
            <a:endParaRPr lang="sk-SK" sz="2000" dirty="0">
              <a:solidFill>
                <a:srgbClr val="7030A0"/>
              </a:solidFill>
              <a:latin typeface="Calibri" pitchFamily="34" charset="0"/>
              <a:ea typeface="Times New Roman" pitchFamily="18" charset="0"/>
              <a:cs typeface="Times New Roman" pitchFamily="18" charset="0"/>
            </a:endParaRPr>
          </a:p>
          <a:p>
            <a:r>
              <a:rPr lang="sk-SK" sz="2000" dirty="0">
                <a:solidFill>
                  <a:srgbClr val="7030A0"/>
                </a:solidFill>
                <a:latin typeface="Calibri" pitchFamily="34" charset="0"/>
                <a:ea typeface="Times New Roman" pitchFamily="18" charset="0"/>
                <a:cs typeface="Times New Roman" pitchFamily="18" charset="0"/>
              </a:rPr>
              <a:t>Apríl 2020</a:t>
            </a:r>
          </a:p>
          <a:p>
            <a:r>
              <a:rPr lang="sk-SK" sz="2000" dirty="0">
                <a:solidFill>
                  <a:srgbClr val="7030A0"/>
                </a:solidFill>
                <a:latin typeface="Calibri" pitchFamily="34" charset="0"/>
                <a:ea typeface="Times New Roman" pitchFamily="18" charset="0"/>
                <a:cs typeface="Times New Roman" pitchFamily="18" charset="0"/>
              </a:rPr>
              <a:t>Január – Máj 2021</a:t>
            </a:r>
          </a:p>
          <a:p>
            <a:endParaRPr lang="sk-SK" sz="2000" dirty="0" smtClean="0">
              <a:solidFill>
                <a:srgbClr val="7030A0"/>
              </a:solidFill>
              <a:latin typeface="Calibri" pitchFamily="34" charset="0"/>
              <a:ea typeface="Times New Roman" pitchFamily="18" charset="0"/>
              <a:cs typeface="Times New Roman" pitchFamily="18" charset="0"/>
            </a:endParaRPr>
          </a:p>
          <a:p>
            <a:endParaRPr lang="sk-SK" sz="2000" dirty="0">
              <a:solidFill>
                <a:srgbClr val="7030A0"/>
              </a:solidFill>
              <a:latin typeface="Calibri" pitchFamily="34" charset="0"/>
              <a:ea typeface="Times New Roman" pitchFamily="18" charset="0"/>
              <a:cs typeface="Times New Roman" pitchFamily="18" charset="0"/>
            </a:endParaRPr>
          </a:p>
          <a:p>
            <a:pPr>
              <a:lnSpc>
                <a:spcPct val="100000"/>
              </a:lnSpc>
            </a:pPr>
            <a:r>
              <a:rPr lang="sk-SK" sz="2000" dirty="0">
                <a:solidFill>
                  <a:srgbClr val="7030A0"/>
                </a:solidFill>
                <a:latin typeface="Calibri" pitchFamily="34" charset="0"/>
                <a:ea typeface="Times New Roman" pitchFamily="18" charset="0"/>
                <a:cs typeface="Times New Roman" pitchFamily="18" charset="0"/>
              </a:rPr>
              <a:t>Máj 2021</a:t>
            </a:r>
          </a:p>
          <a:p>
            <a:pPr>
              <a:lnSpc>
                <a:spcPct val="100000"/>
              </a:lnSpc>
            </a:pPr>
            <a:r>
              <a:rPr lang="sk-SK" sz="2000" dirty="0">
                <a:solidFill>
                  <a:srgbClr val="7030A0"/>
                </a:solidFill>
                <a:latin typeface="Calibri" pitchFamily="34" charset="0"/>
                <a:ea typeface="Times New Roman" pitchFamily="18" charset="0"/>
                <a:cs typeface="Times New Roman" pitchFamily="18" charset="0"/>
              </a:rPr>
              <a:t>Máj – Jún </a:t>
            </a:r>
            <a:r>
              <a:rPr lang="sk-SK" sz="2000" dirty="0" smtClean="0">
                <a:solidFill>
                  <a:srgbClr val="7030A0"/>
                </a:solidFill>
                <a:latin typeface="Calibri" pitchFamily="34" charset="0"/>
                <a:ea typeface="Times New Roman" pitchFamily="18" charset="0"/>
                <a:cs typeface="Times New Roman" pitchFamily="18" charset="0"/>
              </a:rPr>
              <a:t>2021</a:t>
            </a:r>
            <a:endParaRPr lang="sk-SK" sz="2000" dirty="0">
              <a:solidFill>
                <a:srgbClr val="7030A0"/>
              </a:solidFill>
            </a:endParaRPr>
          </a:p>
        </p:txBody>
      </p:sp>
      <p:sp>
        <p:nvSpPr>
          <p:cNvPr id="6" name="Zástupný objekt pre obsah 5"/>
          <p:cNvSpPr>
            <a:spLocks noGrp="1"/>
          </p:cNvSpPr>
          <p:nvPr>
            <p:ph sz="half" idx="2"/>
          </p:nvPr>
        </p:nvSpPr>
        <p:spPr>
          <a:xfrm>
            <a:off x="4421875" y="2352416"/>
            <a:ext cx="6931925" cy="4021089"/>
          </a:xfrm>
        </p:spPr>
        <p:txBody>
          <a:bodyPr>
            <a:noAutofit/>
          </a:bodyPr>
          <a:lstStyle/>
          <a:p>
            <a:r>
              <a:rPr lang="sk-SK" sz="2000" dirty="0">
                <a:solidFill>
                  <a:schemeClr val="accent1">
                    <a:lumMod val="50000"/>
                  </a:schemeClr>
                </a:solidFill>
                <a:latin typeface="Calibri" pitchFamily="34" charset="0"/>
                <a:ea typeface="Times New Roman" pitchFamily="18" charset="0"/>
                <a:cs typeface="Times New Roman" pitchFamily="18" charset="0"/>
              </a:rPr>
              <a:t>C1: Európsky deň jazykov, Slovensko (GJK)</a:t>
            </a:r>
          </a:p>
          <a:p>
            <a:r>
              <a:rPr lang="sk-SK" sz="2000" dirty="0">
                <a:solidFill>
                  <a:schemeClr val="accent1">
                    <a:lumMod val="50000"/>
                  </a:schemeClr>
                </a:solidFill>
                <a:latin typeface="Calibri" pitchFamily="34" charset="0"/>
                <a:ea typeface="Times New Roman" pitchFamily="18" charset="0"/>
                <a:cs typeface="Times New Roman" pitchFamily="18" charset="0"/>
              </a:rPr>
              <a:t>Začiatok spolupráce prostredníctvom platformy </a:t>
            </a:r>
            <a:r>
              <a:rPr lang="sk-SK" sz="2000" dirty="0" err="1">
                <a:solidFill>
                  <a:schemeClr val="accent1">
                    <a:lumMod val="50000"/>
                  </a:schemeClr>
                </a:solidFill>
                <a:latin typeface="Calibri" pitchFamily="34" charset="0"/>
                <a:ea typeface="Times New Roman" pitchFamily="18" charset="0"/>
                <a:cs typeface="Times New Roman" pitchFamily="18" charset="0"/>
              </a:rPr>
              <a:t>eTwinning</a:t>
            </a:r>
            <a:r>
              <a:rPr lang="sk-SK" sz="2000" dirty="0">
                <a:solidFill>
                  <a:schemeClr val="accent1">
                    <a:lumMod val="50000"/>
                  </a:schemeClr>
                </a:solidFill>
                <a:latin typeface="Calibri" pitchFamily="34" charset="0"/>
                <a:ea typeface="Times New Roman" pitchFamily="18" charset="0"/>
                <a:cs typeface="Times New Roman" pitchFamily="18" charset="0"/>
              </a:rPr>
              <a:t>, príprava na akciu C2 (HLW-GJK)</a:t>
            </a:r>
          </a:p>
          <a:p>
            <a:pPr marL="0" indent="0">
              <a:lnSpc>
                <a:spcPct val="150000"/>
              </a:lnSpc>
              <a:buNone/>
            </a:pPr>
            <a:endParaRPr lang="sk-SK" sz="2000" dirty="0">
              <a:solidFill>
                <a:schemeClr val="accent1">
                  <a:lumMod val="50000"/>
                </a:schemeClr>
              </a:solidFill>
              <a:latin typeface="Calibri" pitchFamily="34" charset="0"/>
              <a:ea typeface="Times New Roman" pitchFamily="18" charset="0"/>
              <a:cs typeface="Times New Roman" pitchFamily="18" charset="0"/>
            </a:endParaRPr>
          </a:p>
          <a:p>
            <a:r>
              <a:rPr lang="sk-SK" sz="2000" dirty="0">
                <a:solidFill>
                  <a:schemeClr val="accent1">
                    <a:lumMod val="50000"/>
                  </a:schemeClr>
                </a:solidFill>
                <a:latin typeface="Calibri" pitchFamily="34" charset="0"/>
                <a:ea typeface="Times New Roman" pitchFamily="18" charset="0"/>
                <a:cs typeface="Times New Roman" pitchFamily="18" charset="0"/>
              </a:rPr>
              <a:t>C2: </a:t>
            </a:r>
            <a:r>
              <a:rPr lang="sk-SK" sz="2000" dirty="0">
                <a:solidFill>
                  <a:schemeClr val="accent1">
                    <a:lumMod val="50000"/>
                  </a:schemeClr>
                </a:solidFill>
              </a:rPr>
              <a:t>Sociálne médiá a digitálne </a:t>
            </a:r>
            <a:r>
              <a:rPr lang="sk-SK" sz="2000" dirty="0" smtClean="0">
                <a:solidFill>
                  <a:schemeClr val="accent1">
                    <a:lumMod val="50000"/>
                  </a:schemeClr>
                </a:solidFill>
              </a:rPr>
              <a:t>vzdelávanie, Rakúsko </a:t>
            </a:r>
            <a:r>
              <a:rPr lang="sk-SK" sz="2000" dirty="0">
                <a:solidFill>
                  <a:schemeClr val="accent1">
                    <a:lumMod val="50000"/>
                  </a:schemeClr>
                </a:solidFill>
              </a:rPr>
              <a:t>(HLW)</a:t>
            </a:r>
          </a:p>
          <a:p>
            <a:r>
              <a:rPr lang="sk-SK" sz="2000" dirty="0">
                <a:solidFill>
                  <a:schemeClr val="accent1">
                    <a:lumMod val="50000"/>
                  </a:schemeClr>
                </a:solidFill>
                <a:latin typeface="Calibri" pitchFamily="34" charset="0"/>
                <a:ea typeface="Times New Roman" pitchFamily="18" charset="0"/>
                <a:cs typeface="Times New Roman" pitchFamily="18" charset="0"/>
              </a:rPr>
              <a:t>Príprava na projektový týždeň v Bruseli (HLW - GJK)</a:t>
            </a:r>
          </a:p>
          <a:p>
            <a:pPr>
              <a:lnSpc>
                <a:spcPct val="150000"/>
              </a:lnSpc>
            </a:pPr>
            <a:endParaRPr lang="sk-SK" sz="2000" dirty="0" smtClean="0">
              <a:solidFill>
                <a:schemeClr val="accent1">
                  <a:lumMod val="50000"/>
                </a:schemeClr>
              </a:solidFill>
              <a:latin typeface="Calibri" pitchFamily="34" charset="0"/>
              <a:ea typeface="Times New Roman" pitchFamily="18" charset="0"/>
              <a:cs typeface="Times New Roman" pitchFamily="18" charset="0"/>
            </a:endParaRPr>
          </a:p>
          <a:p>
            <a:pPr>
              <a:lnSpc>
                <a:spcPct val="150000"/>
              </a:lnSpc>
            </a:pPr>
            <a:r>
              <a:rPr lang="sk-SK" sz="2000" dirty="0" smtClean="0">
                <a:solidFill>
                  <a:schemeClr val="accent1">
                    <a:lumMod val="50000"/>
                  </a:schemeClr>
                </a:solidFill>
                <a:latin typeface="Calibri" pitchFamily="34" charset="0"/>
                <a:ea typeface="Times New Roman" pitchFamily="18" charset="0"/>
                <a:cs typeface="Times New Roman" pitchFamily="18" charset="0"/>
              </a:rPr>
              <a:t>C3</a:t>
            </a:r>
            <a:r>
              <a:rPr lang="sk-SK" sz="2000" dirty="0">
                <a:solidFill>
                  <a:schemeClr val="accent1">
                    <a:lumMod val="50000"/>
                  </a:schemeClr>
                </a:solidFill>
                <a:latin typeface="Calibri" pitchFamily="34" charset="0"/>
                <a:ea typeface="Times New Roman" pitchFamily="18" charset="0"/>
                <a:cs typeface="Times New Roman" pitchFamily="18" charset="0"/>
              </a:rPr>
              <a:t>: Záverečný projektový týždeň v Bruseli (HLW - GJK)</a:t>
            </a:r>
          </a:p>
          <a:p>
            <a:r>
              <a:rPr lang="sk-SK" sz="2000" dirty="0">
                <a:solidFill>
                  <a:schemeClr val="accent1">
                    <a:lumMod val="50000"/>
                  </a:schemeClr>
                </a:solidFill>
                <a:latin typeface="Calibri" pitchFamily="34" charset="0"/>
                <a:ea typeface="Times New Roman" pitchFamily="18" charset="0"/>
                <a:cs typeface="Times New Roman" pitchFamily="18" charset="0"/>
              </a:rPr>
              <a:t>Vyhodnotenie projektu a uverejnenie výsledkov (HLW – GJK)</a:t>
            </a:r>
          </a:p>
          <a:p>
            <a:endParaRPr lang="sk-SK" sz="2000" dirty="0"/>
          </a:p>
        </p:txBody>
      </p:sp>
    </p:spTree>
    <p:extLst>
      <p:ext uri="{BB962C8B-B14F-4D97-AF65-F5344CB8AC3E}">
        <p14:creationId xmlns:p14="http://schemas.microsoft.com/office/powerpoint/2010/main" val="251610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3103375" y="3232733"/>
            <a:ext cx="5748690" cy="923330"/>
          </a:xfrm>
          <a:prstGeom prst="rect">
            <a:avLst/>
          </a:prstGeom>
          <a:noFill/>
        </p:spPr>
        <p:txBody>
          <a:bodyPr wrap="none" lIns="91440" tIns="45720" rIns="91440" bIns="45720">
            <a:spAutoFit/>
          </a:bodyPr>
          <a:lstStyle/>
          <a:p>
            <a:pPr algn="ctr" defTabSz="838200"/>
            <a:r>
              <a:rPr lang="sk-SK" sz="5400" b="1" cap="none" spc="0" dirty="0" smtClean="0">
                <a:ln w="17780" cmpd="sng">
                  <a:solidFill>
                    <a:srgbClr val="FFFFFF"/>
                  </a:solidFill>
                  <a:prstDash val="solid"/>
                  <a:miter lim="800000"/>
                </a:ln>
                <a:solidFill>
                  <a:schemeClr val="accent1">
                    <a:lumMod val="50000"/>
                  </a:schemeClr>
                </a:solidFill>
                <a:effectLst>
                  <a:outerShdw blurRad="50800" algn="tl" rotWithShape="0">
                    <a:srgbClr val="000000"/>
                  </a:outerShdw>
                </a:effectLst>
              </a:rPr>
              <a:t>Projektové aktivity </a:t>
            </a:r>
            <a:endParaRPr lang="sk-SK" sz="5400" b="1" cap="none" spc="0" dirty="0">
              <a:ln w="17780" cmpd="sng">
                <a:solidFill>
                  <a:srgbClr val="FFFFFF"/>
                </a:solidFill>
                <a:prstDash val="solid"/>
                <a:miter lim="800000"/>
              </a:ln>
              <a:solidFill>
                <a:schemeClr val="accent1">
                  <a:lumMod val="50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33672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73457" y="2240955"/>
            <a:ext cx="10495127"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r>
              <a:rPr kumimoji="0" lang="sk-SK" sz="2200" b="1" i="0" u="none" strike="noStrike" cap="none" normalizeH="0" baseline="0" dirty="0" smtClean="0">
                <a:ln>
                  <a:noFill/>
                </a:ln>
                <a:solidFill>
                  <a:schemeClr val="tx1"/>
                </a:solidFill>
                <a:effectLst/>
                <a:latin typeface="Calibri" pitchFamily="34" charset="0"/>
                <a:ea typeface="Calibri" pitchFamily="34" charset="0"/>
                <a:cs typeface="FreeSans"/>
              </a:rPr>
              <a:t>C1</a:t>
            </a:r>
            <a:r>
              <a:rPr kumimoji="0" lang="en-GB" sz="2200" b="0" i="0" u="none" strike="noStrike" cap="none" normalizeH="0" baseline="0" dirty="0" smtClean="0">
                <a:ln>
                  <a:noFill/>
                </a:ln>
                <a:solidFill>
                  <a:schemeClr val="tx1"/>
                </a:solidFill>
                <a:effectLst/>
                <a:latin typeface="Calibri" pitchFamily="34" charset="0"/>
                <a:ea typeface="Calibri" pitchFamily="34" charset="0"/>
                <a:cs typeface="FreeSans"/>
              </a:rPr>
              <a:t>: </a:t>
            </a:r>
            <a:r>
              <a:rPr kumimoji="0" lang="en-GB" sz="2200" b="1" i="1" u="none" strike="noStrike" cap="none" normalizeH="0" baseline="0" dirty="0" smtClean="0">
                <a:ln>
                  <a:noFill/>
                </a:ln>
                <a:solidFill>
                  <a:schemeClr val="tx1"/>
                </a:solidFill>
                <a:effectLst/>
                <a:latin typeface="Calibri" pitchFamily="34" charset="0"/>
                <a:ea typeface="Calibri" pitchFamily="34" charset="0"/>
                <a:cs typeface="FreeSans"/>
              </a:rPr>
              <a:t>Gate of Languages open (Slovakia)</a:t>
            </a:r>
            <a:endParaRPr kumimoji="0" lang="sk-S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38375" algn="l"/>
              </a:tabLst>
            </a:pPr>
            <a:r>
              <a:rPr kumimoji="0" lang="en-GB" sz="2200" b="0" i="0" u="none" strike="noStrike" cap="none" normalizeH="0" baseline="0" dirty="0" smtClean="0">
                <a:ln>
                  <a:noFill/>
                </a:ln>
                <a:solidFill>
                  <a:schemeClr val="tx1"/>
                </a:solidFill>
                <a:effectLst/>
                <a:latin typeface="Calibri" pitchFamily="34" charset="0"/>
                <a:ea typeface="Calibri" pitchFamily="34" charset="0"/>
                <a:cs typeface="FreeSans"/>
              </a:rPr>
              <a:t>As a part of the European Day of Languages, the students will lead workshops together and they will learn how to cooperate. Common activities will support the intercultural exchange, social and educational worth of European heritage and language learning.</a:t>
            </a:r>
            <a:endParaRPr kumimoji="0" lang="en-GB"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dĺžnik 2"/>
          <p:cNvSpPr/>
          <p:nvPr/>
        </p:nvSpPr>
        <p:spPr>
          <a:xfrm>
            <a:off x="873456" y="4143380"/>
            <a:ext cx="10495127" cy="1446550"/>
          </a:xfrm>
          <a:prstGeom prst="rect">
            <a:avLst/>
          </a:prstGeom>
        </p:spPr>
        <p:txBody>
          <a:bodyPr wrap="square">
            <a:spAutoFit/>
          </a:bodyPr>
          <a:lstStyle/>
          <a:p>
            <a:pPr algn="just"/>
            <a:r>
              <a:rPr lang="sk-SK" sz="2200" b="1" dirty="0">
                <a:solidFill>
                  <a:srgbClr val="7030A0"/>
                </a:solidFill>
              </a:rPr>
              <a:t>C1</a:t>
            </a:r>
            <a:r>
              <a:rPr lang="sk-SK" sz="2200" dirty="0">
                <a:solidFill>
                  <a:srgbClr val="7030A0"/>
                </a:solidFill>
              </a:rPr>
              <a:t>: </a:t>
            </a:r>
            <a:r>
              <a:rPr lang="sk-SK" sz="2200" b="1" i="1" dirty="0">
                <a:solidFill>
                  <a:srgbClr val="7030A0"/>
                </a:solidFill>
              </a:rPr>
              <a:t>Brána jazykov otvorená (Slovensko)</a:t>
            </a:r>
            <a:endParaRPr lang="sk-SK" sz="2200" dirty="0">
              <a:solidFill>
                <a:srgbClr val="7030A0"/>
              </a:solidFill>
            </a:endParaRPr>
          </a:p>
          <a:p>
            <a:pPr algn="just"/>
            <a:r>
              <a:rPr lang="sk-SK" sz="2200" dirty="0">
                <a:solidFill>
                  <a:srgbClr val="7030A0"/>
                </a:solidFill>
              </a:rPr>
              <a:t>V rámci Európskeho dňa jazykov sa budú študenti na </a:t>
            </a:r>
            <a:r>
              <a:rPr lang="sk-SK" sz="2200" dirty="0" err="1">
                <a:solidFill>
                  <a:srgbClr val="7030A0"/>
                </a:solidFill>
              </a:rPr>
              <a:t>workshopoch</a:t>
            </a:r>
            <a:r>
              <a:rPr lang="sk-SK" sz="2200" dirty="0">
                <a:solidFill>
                  <a:srgbClr val="7030A0"/>
                </a:solidFill>
              </a:rPr>
              <a:t> učiť ako vzájomne spolupracovať. Spoločná činnosť bude zameraná na poznávanie našich kultúr, sociálne a vzdelávacie hodnoty Európskeho dedičstva a jazykové vzdelávanie.</a:t>
            </a:r>
          </a:p>
        </p:txBody>
      </p:sp>
    </p:spTree>
    <p:extLst>
      <p:ext uri="{BB962C8B-B14F-4D97-AF65-F5344CB8AC3E}">
        <p14:creationId xmlns:p14="http://schemas.microsoft.com/office/powerpoint/2010/main" val="1879467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E:\Erasmus Tulln\fotky\IMG_20190923_141912.jpg"/>
          <p:cNvPicPr>
            <a:picLocks noChangeAspect="1" noChangeArrowheads="1"/>
          </p:cNvPicPr>
          <p:nvPr/>
        </p:nvPicPr>
        <p:blipFill>
          <a:blip r:embed="rId2" cstate="print"/>
          <a:srcRect/>
          <a:stretch>
            <a:fillRect/>
          </a:stretch>
        </p:blipFill>
        <p:spPr bwMode="auto">
          <a:xfrm>
            <a:off x="504085" y="2017938"/>
            <a:ext cx="3180811" cy="2385608"/>
          </a:xfrm>
          <a:prstGeom prst="rect">
            <a:avLst/>
          </a:prstGeom>
          <a:noFill/>
        </p:spPr>
      </p:pic>
      <p:pic>
        <p:nvPicPr>
          <p:cNvPr id="3" name="Picture 2" descr="E:\Erasmus Tulln\fotky\BJO\IMG_7469.JPG"/>
          <p:cNvPicPr>
            <a:picLocks noChangeAspect="1" noChangeArrowheads="1"/>
          </p:cNvPicPr>
          <p:nvPr/>
        </p:nvPicPr>
        <p:blipFill>
          <a:blip r:embed="rId3" cstate="print"/>
          <a:srcRect/>
          <a:stretch>
            <a:fillRect/>
          </a:stretch>
        </p:blipFill>
        <p:spPr bwMode="auto">
          <a:xfrm>
            <a:off x="4053590" y="2017938"/>
            <a:ext cx="3578412" cy="2385608"/>
          </a:xfrm>
          <a:prstGeom prst="rect">
            <a:avLst/>
          </a:prstGeom>
          <a:noFill/>
        </p:spPr>
      </p:pic>
      <p:pic>
        <p:nvPicPr>
          <p:cNvPr id="4" name="Picture 4" descr="E:\Erasmus Tulln\fotky\BJO\IMG_7498.JPG"/>
          <p:cNvPicPr>
            <a:picLocks noChangeAspect="1" noChangeArrowheads="1"/>
          </p:cNvPicPr>
          <p:nvPr/>
        </p:nvPicPr>
        <p:blipFill>
          <a:blip r:embed="rId4" cstate="print"/>
          <a:srcRect/>
          <a:stretch>
            <a:fillRect/>
          </a:stretch>
        </p:blipFill>
        <p:spPr bwMode="auto">
          <a:xfrm>
            <a:off x="8019460" y="2017938"/>
            <a:ext cx="3578413" cy="2385608"/>
          </a:xfrm>
          <a:prstGeom prst="rect">
            <a:avLst/>
          </a:prstGeom>
          <a:noFill/>
        </p:spPr>
      </p:pic>
      <p:pic>
        <p:nvPicPr>
          <p:cNvPr id="5" name="Picture 5" descr="E:\Erasmus Tulln\fotky\BJO\IMG_7620.JPG"/>
          <p:cNvPicPr>
            <a:picLocks noChangeAspect="1" noChangeArrowheads="1"/>
          </p:cNvPicPr>
          <p:nvPr/>
        </p:nvPicPr>
        <p:blipFill>
          <a:blip r:embed="rId5" cstate="print"/>
          <a:srcRect/>
          <a:stretch>
            <a:fillRect/>
          </a:stretch>
        </p:blipFill>
        <p:spPr bwMode="auto">
          <a:xfrm>
            <a:off x="504084" y="4516140"/>
            <a:ext cx="3180811" cy="2120540"/>
          </a:xfrm>
          <a:prstGeom prst="rect">
            <a:avLst/>
          </a:prstGeom>
          <a:noFill/>
        </p:spPr>
      </p:pic>
      <p:pic>
        <p:nvPicPr>
          <p:cNvPr id="6" name="Picture 3" descr="E:\Erasmus Tulln\fotky\BJO\IMG_7478.JPG"/>
          <p:cNvPicPr>
            <a:picLocks noChangeAspect="1" noChangeArrowheads="1"/>
          </p:cNvPicPr>
          <p:nvPr/>
        </p:nvPicPr>
        <p:blipFill>
          <a:blip r:embed="rId6" cstate="print"/>
          <a:srcRect/>
          <a:stretch>
            <a:fillRect/>
          </a:stretch>
        </p:blipFill>
        <p:spPr bwMode="auto">
          <a:xfrm>
            <a:off x="4258306" y="4516140"/>
            <a:ext cx="3180810" cy="2120540"/>
          </a:xfrm>
          <a:prstGeom prst="rect">
            <a:avLst/>
          </a:prstGeom>
          <a:noFill/>
        </p:spPr>
      </p:pic>
      <p:pic>
        <p:nvPicPr>
          <p:cNvPr id="7" name="Obrázo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8030" y="4518113"/>
            <a:ext cx="3177851" cy="2118567"/>
          </a:xfrm>
          <a:prstGeom prst="rect">
            <a:avLst/>
          </a:prstGeom>
        </p:spPr>
      </p:pic>
      <p:pic>
        <p:nvPicPr>
          <p:cNvPr id="8" name="Picture 6" descr="E:\Erasmus Tulln\fotky\erazmus\IMG_7642.JPG"/>
          <p:cNvPicPr>
            <a:picLocks noChangeAspect="1" noChangeArrowheads="1"/>
          </p:cNvPicPr>
          <p:nvPr/>
        </p:nvPicPr>
        <p:blipFill>
          <a:blip r:embed="rId8" cstate="print"/>
          <a:srcRect/>
          <a:stretch>
            <a:fillRect/>
          </a:stretch>
        </p:blipFill>
        <p:spPr bwMode="auto">
          <a:xfrm>
            <a:off x="408550" y="2017938"/>
            <a:ext cx="5670851" cy="3780566"/>
          </a:xfrm>
          <a:prstGeom prst="rect">
            <a:avLst/>
          </a:prstGeom>
          <a:noFill/>
        </p:spPr>
      </p:pic>
      <p:pic>
        <p:nvPicPr>
          <p:cNvPr id="9" name="Picture 7" descr="E:\Erasmus Tulln\fotky\erazmus\IMG_7679.JPG"/>
          <p:cNvPicPr>
            <a:picLocks noChangeAspect="1" noChangeArrowheads="1"/>
          </p:cNvPicPr>
          <p:nvPr/>
        </p:nvPicPr>
        <p:blipFill>
          <a:blip r:embed="rId9" cstate="print"/>
          <a:srcRect/>
          <a:stretch>
            <a:fillRect/>
          </a:stretch>
        </p:blipFill>
        <p:spPr bwMode="auto">
          <a:xfrm>
            <a:off x="6174935" y="2017938"/>
            <a:ext cx="5671322" cy="3780882"/>
          </a:xfrm>
          <a:prstGeom prst="rect">
            <a:avLst/>
          </a:prstGeom>
          <a:noFill/>
        </p:spPr>
      </p:pic>
      <p:sp>
        <p:nvSpPr>
          <p:cNvPr id="10" name="BlokTextu 9"/>
          <p:cNvSpPr txBox="1"/>
          <p:nvPr/>
        </p:nvSpPr>
        <p:spPr>
          <a:xfrm>
            <a:off x="4668678" y="1648606"/>
            <a:ext cx="2770438" cy="369332"/>
          </a:xfrm>
          <a:prstGeom prst="rect">
            <a:avLst/>
          </a:prstGeom>
          <a:noFill/>
        </p:spPr>
        <p:txBody>
          <a:bodyPr wrap="none" rtlCol="0">
            <a:spAutoFit/>
          </a:bodyPr>
          <a:lstStyle/>
          <a:p>
            <a:r>
              <a:rPr lang="sk-SK" dirty="0" smtClean="0">
                <a:solidFill>
                  <a:schemeClr val="accent1">
                    <a:lumMod val="50000"/>
                  </a:schemeClr>
                </a:solidFill>
              </a:rPr>
              <a:t>C1: Brána jazykov otvorená </a:t>
            </a:r>
            <a:endParaRPr lang="en-US" dirty="0">
              <a:solidFill>
                <a:schemeClr val="accent1">
                  <a:lumMod val="50000"/>
                </a:schemeClr>
              </a:solidFill>
            </a:endParaRPr>
          </a:p>
        </p:txBody>
      </p:sp>
    </p:spTree>
    <p:extLst>
      <p:ext uri="{BB962C8B-B14F-4D97-AF65-F5344CB8AC3E}">
        <p14:creationId xmlns:p14="http://schemas.microsoft.com/office/powerpoint/2010/main" val="43336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567</Words>
  <Application>Microsoft Office PowerPoint</Application>
  <PresentationFormat>Širokouhlá</PresentationFormat>
  <Paragraphs>74</Paragraphs>
  <Slides>12</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12</vt:i4>
      </vt:variant>
    </vt:vector>
  </HeadingPairs>
  <TitlesOfParts>
    <vt:vector size="18" baseType="lpstr">
      <vt:lpstr>Arial</vt:lpstr>
      <vt:lpstr>Calibri</vt:lpstr>
      <vt:lpstr>Calibri Light</vt:lpstr>
      <vt:lpstr>FreeSans</vt:lpstr>
      <vt:lpstr>Times New Roman</vt:lpstr>
      <vt:lpstr>Motív balíka Office</vt:lpstr>
      <vt:lpstr>Gymnázium Janka Kráľa, Ul. SNP 3, Zlaté Moravce</vt:lpstr>
      <vt:lpstr>Prezentácia programu PowerPoint</vt:lpstr>
      <vt:lpstr>Prezentácia programu PowerPoint</vt:lpstr>
      <vt:lpstr>Prezentácia programu PowerPoint</vt:lpstr>
      <vt:lpstr>Prezentácia programu PowerPoint</vt:lpstr>
      <vt:lpstr>Pracovný postup</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Student</dc:creator>
  <cp:lastModifiedBy>GJKZM</cp:lastModifiedBy>
  <cp:revision>13</cp:revision>
  <dcterms:created xsi:type="dcterms:W3CDTF">2019-11-05T07:28:55Z</dcterms:created>
  <dcterms:modified xsi:type="dcterms:W3CDTF">2019-11-13T09:02:11Z</dcterms:modified>
</cp:coreProperties>
</file>